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Lst>
  <p:notesMasterIdLst>
    <p:notesMasterId r:id="rId27"/>
  </p:notesMasterIdLst>
  <p:sldIdLst>
    <p:sldId id="331" r:id="rId4"/>
    <p:sldId id="375" r:id="rId5"/>
    <p:sldId id="292" r:id="rId6"/>
    <p:sldId id="267" r:id="rId7"/>
    <p:sldId id="376" r:id="rId8"/>
    <p:sldId id="293" r:id="rId9"/>
    <p:sldId id="295" r:id="rId10"/>
    <p:sldId id="377" r:id="rId11"/>
    <p:sldId id="294" r:id="rId12"/>
    <p:sldId id="296" r:id="rId13"/>
    <p:sldId id="299" r:id="rId14"/>
    <p:sldId id="278" r:id="rId15"/>
    <p:sldId id="378" r:id="rId16"/>
    <p:sldId id="298" r:id="rId17"/>
    <p:sldId id="379" r:id="rId18"/>
    <p:sldId id="380" r:id="rId19"/>
    <p:sldId id="300" r:id="rId20"/>
    <p:sldId id="270" r:id="rId21"/>
    <p:sldId id="381" r:id="rId22"/>
    <p:sldId id="369" r:id="rId23"/>
    <p:sldId id="384" r:id="rId24"/>
    <p:sldId id="385" r:id="rId25"/>
    <p:sldId id="382" r:id="rId26"/>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80" userDrawn="1">
          <p15:clr>
            <a:srgbClr val="A4A3A4"/>
          </p15:clr>
        </p15:guide>
        <p15:guide id="2" pos="452" userDrawn="1">
          <p15:clr>
            <a:srgbClr val="A4A3A4"/>
          </p15:clr>
        </p15:guide>
        <p15:guide id="3" orient="horz" pos="657" userDrawn="1">
          <p15:clr>
            <a:srgbClr val="A4A3A4"/>
          </p15:clr>
        </p15:guide>
        <p15:guide id="4" pos="72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33" autoAdjust="0"/>
    <p:restoredTop sz="94660"/>
  </p:normalViewPr>
  <p:slideViewPr>
    <p:cSldViewPr snapToGrid="0" showGuides="1">
      <p:cViewPr varScale="1">
        <p:scale>
          <a:sx n="116" d="100"/>
          <a:sy n="116" d="100"/>
        </p:scale>
        <p:origin x="768" y="96"/>
      </p:cViewPr>
      <p:guideLst>
        <p:guide orient="horz" pos="3480"/>
        <p:guide pos="452"/>
        <p:guide orient="horz" pos="657"/>
        <p:guide pos="7288"/>
      </p:guideLst>
    </p:cSldViewPr>
  </p:slideViewPr>
  <p:notesTextViewPr>
    <p:cViewPr>
      <p:scale>
        <a:sx n="1" d="1"/>
        <a:sy n="1" d="1"/>
      </p:scale>
      <p:origin x="0" y="0"/>
    </p:cViewPr>
  </p:notesTextViewPr>
  <p:sorterViewPr>
    <p:cViewPr>
      <p:scale>
        <a:sx n="100" d="100"/>
        <a:sy n="100" d="100"/>
      </p:scale>
      <p:origin x="0" y="0"/>
    </p:cViewPr>
  </p:sorter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0" Type="http://schemas.openxmlformats.org/officeDocument/2006/relationships/tableStyles" Target="tableStyles.xml"/><Relationship Id="rId3" Type="http://schemas.openxmlformats.org/officeDocument/2006/relationships/slideMaster" Target="slideMasters/slideMaster2.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notesMaster" Target="notesMasters/notesMaster1.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p:random/>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3" Type="http://schemas.openxmlformats.org/officeDocument/2006/relationships/theme" Target="../theme/theme2.xml"/><Relationship Id="rId12" Type="http://schemas.openxmlformats.org/officeDocument/2006/relationships/image" Target="../media/image1.png"/><Relationship Id="rId11" Type="http://schemas.openxmlformats.org/officeDocument/2006/relationships/slideLayout" Target="../slideLayouts/slideLayout21.xml"/><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p:random/>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5.png"/><Relationship Id="rId3" Type="http://schemas.openxmlformats.org/officeDocument/2006/relationships/tags" Target="../tags/tag13.xml"/><Relationship Id="rId2" Type="http://schemas.openxmlformats.org/officeDocument/2006/relationships/image" Target="../media/image12.jpeg"/><Relationship Id="rId1" Type="http://schemas.openxmlformats.org/officeDocument/2006/relationships/tags" Target="../tags/tag12.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9.jpeg"/><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jpeg"/><Relationship Id="rId1" Type="http://schemas.openxmlformats.org/officeDocument/2006/relationships/image" Target="../media/image20.jpe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9.jpeg"/><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jpe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tags" Target="../tags/tag14.xml"/><Relationship Id="rId3" Type="http://schemas.openxmlformats.org/officeDocument/2006/relationships/image" Target="../media/image27.jpeg"/><Relationship Id="rId2" Type="http://schemas.openxmlformats.org/officeDocument/2006/relationships/image" Target="../media/image24.jpeg"/><Relationship Id="rId1" Type="http://schemas.openxmlformats.org/officeDocument/2006/relationships/image" Target="../media/image23.jpe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15.xml"/><Relationship Id="rId4" Type="http://schemas.openxmlformats.org/officeDocument/2006/relationships/image" Target="../media/image29.jpeg"/><Relationship Id="rId3" Type="http://schemas.openxmlformats.org/officeDocument/2006/relationships/image" Target="../media/image28.jpeg"/><Relationship Id="rId2" Type="http://schemas.openxmlformats.org/officeDocument/2006/relationships/image" Target="../media/image26.jpeg"/><Relationship Id="rId1" Type="http://schemas.openxmlformats.org/officeDocument/2006/relationships/image" Target="../media/image25.jpe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4.jpeg"/><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image" Target="../media/image31.jpe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0.jpe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jpe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1.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6.xml"/><Relationship Id="rId1" Type="http://schemas.openxmlformats.org/officeDocument/2006/relationships/image" Target="../media/image41.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1.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17.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9.jpeg"/><Relationship Id="rId1" Type="http://schemas.openxmlformats.org/officeDocument/2006/relationships/image" Target="../media/image8.jpe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jpeg"/><Relationship Id="rId1" Type="http://schemas.openxmlformats.org/officeDocument/2006/relationships/image" Target="../media/image10.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1.xml"/><Relationship Id="rId1" Type="http://schemas.openxmlformats.org/officeDocument/2006/relationships/image" Target="../media/image12.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14.jpeg"/><Relationship Id="rId1"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70a652a1bb6b5cd2bab958cb9e7b7e3e"/>
          <p:cNvPicPr>
            <a:picLocks noChangeAspect="1"/>
          </p:cNvPicPr>
          <p:nvPr/>
        </p:nvPicPr>
        <p:blipFill>
          <a:blip r:embed="rId1"/>
          <a:srcRect t="15633" b="38980"/>
          <a:stretch>
            <a:fillRect/>
          </a:stretch>
        </p:blipFill>
        <p:spPr>
          <a:xfrm>
            <a:off x="-16510" y="2680970"/>
            <a:ext cx="12225020" cy="3923665"/>
          </a:xfrm>
          <a:prstGeom prst="rect">
            <a:avLst/>
          </a:prstGeom>
        </p:spPr>
      </p:pic>
      <p:sp>
        <p:nvSpPr>
          <p:cNvPr id="11" name="文本框 10"/>
          <p:cNvSpPr txBox="1"/>
          <p:nvPr/>
        </p:nvSpPr>
        <p:spPr>
          <a:xfrm>
            <a:off x="1529080" y="749300"/>
            <a:ext cx="9538335" cy="610870"/>
          </a:xfrm>
          <a:prstGeom prst="rect">
            <a:avLst/>
          </a:prstGeom>
          <a:noFill/>
        </p:spPr>
        <p:txBody>
          <a:bodyPr wrap="square" rtlCol="0">
            <a:noAutofit/>
          </a:bodyPr>
          <a:lstStyle/>
          <a:p>
            <a:r>
              <a:rPr lang="zh-CN" altLang="en-US" sz="4400" b="1">
                <a:solidFill>
                  <a:schemeClr val="tx1">
                    <a:lumMod val="75000"/>
                    <a:lumOff val="25000"/>
                  </a:schemeClr>
                </a:solidFill>
                <a:latin typeface="余生温柔都给你" panose="02000000000000000000" charset="-122"/>
                <a:ea typeface="余生温柔都给你" panose="02000000000000000000" charset="-122"/>
              </a:rPr>
              <a:t>The features of traditional Chinese architecture</a:t>
            </a:r>
            <a:endParaRPr lang="zh-CN" altLang="en-US" sz="4400" b="1">
              <a:solidFill>
                <a:schemeClr val="tx1">
                  <a:lumMod val="75000"/>
                  <a:lumOff val="25000"/>
                </a:schemeClr>
              </a:solidFill>
              <a:latin typeface="余生温柔都给你" panose="02000000000000000000" charset="-122"/>
              <a:ea typeface="余生温柔都给你" panose="02000000000000000000" charset="-122"/>
            </a:endParaRPr>
          </a:p>
          <a:p>
            <a:endParaRPr lang="zh-CN" altLang="en-US" sz="4400" b="1">
              <a:solidFill>
                <a:schemeClr val="tx1">
                  <a:lumMod val="75000"/>
                  <a:lumOff val="25000"/>
                </a:schemeClr>
              </a:solidFill>
              <a:latin typeface="余生温柔都给你" panose="02000000000000000000" charset="-122"/>
              <a:ea typeface="余生温柔都给你" panose="02000000000000000000" charset="-122"/>
            </a:endParaRPr>
          </a:p>
          <a:p>
            <a:endParaRPr lang="zh-CN" altLang="en-US" sz="4400" b="1">
              <a:solidFill>
                <a:schemeClr val="tx1">
                  <a:lumMod val="75000"/>
                  <a:lumOff val="25000"/>
                </a:schemeClr>
              </a:solidFill>
              <a:latin typeface="余生温柔都给你" panose="02000000000000000000" charset="-122"/>
              <a:ea typeface="余生温柔都给你" panose="02000000000000000000" charset="-122"/>
            </a:endParaRPr>
          </a:p>
          <a:p>
            <a:endParaRPr lang="zh-CN" altLang="en-US" sz="4400" b="1">
              <a:solidFill>
                <a:schemeClr val="tx1">
                  <a:lumMod val="75000"/>
                  <a:lumOff val="25000"/>
                </a:schemeClr>
              </a:solidFill>
              <a:latin typeface="余生温柔都给你" panose="02000000000000000000" charset="-122"/>
              <a:ea typeface="余生温柔都给你" panose="02000000000000000000" charset="-122"/>
            </a:endParaRPr>
          </a:p>
          <a:p>
            <a:endParaRPr lang="zh-CN" altLang="en-US" sz="4400" b="1">
              <a:solidFill>
                <a:schemeClr val="tx1">
                  <a:lumMod val="75000"/>
                  <a:lumOff val="25000"/>
                </a:schemeClr>
              </a:solidFill>
              <a:latin typeface="余生温柔都给你" panose="02000000000000000000" charset="-122"/>
              <a:ea typeface="余生温柔都给你" panose="02000000000000000000" charset="-122"/>
            </a:endParaRPr>
          </a:p>
          <a:p>
            <a:endParaRPr lang="zh-CN" altLang="en-US" sz="4400" b="1">
              <a:solidFill>
                <a:schemeClr val="tx1">
                  <a:lumMod val="75000"/>
                  <a:lumOff val="25000"/>
                </a:schemeClr>
              </a:solidFill>
              <a:latin typeface="余生温柔都给你" panose="02000000000000000000" charset="-122"/>
              <a:ea typeface="余生温柔都给你" panose="02000000000000000000" charset="-122"/>
            </a:endParaRPr>
          </a:p>
          <a:p>
            <a:endParaRPr lang="zh-CN" altLang="en-US" sz="4400" b="1">
              <a:solidFill>
                <a:schemeClr val="tx1">
                  <a:lumMod val="75000"/>
                  <a:lumOff val="25000"/>
                </a:schemeClr>
              </a:solidFill>
              <a:latin typeface="余生温柔都给你" panose="02000000000000000000" charset="-122"/>
              <a:ea typeface="余生温柔都给你" panose="02000000000000000000" charset="-122"/>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279650" y="0"/>
            <a:ext cx="10387330" cy="6858000"/>
            <a:chOff x="2841" y="0"/>
            <a:chExt cx="16358" cy="10800"/>
          </a:xfrm>
        </p:grpSpPr>
        <p:pic>
          <p:nvPicPr>
            <p:cNvPr id="3" name="图片 2" descr="太和殿木质结构图"/>
            <p:cNvPicPr>
              <a:picLocks noChangeAspect="1"/>
            </p:cNvPicPr>
            <p:nvPr>
              <p:custDataLst>
                <p:tags r:id="rId1"/>
              </p:custDataLst>
            </p:nvPr>
          </p:nvPicPr>
          <p:blipFill>
            <a:blip r:embed="rId2"/>
            <a:stretch>
              <a:fillRect/>
            </a:stretch>
          </p:blipFill>
          <p:spPr>
            <a:xfrm>
              <a:off x="2841" y="0"/>
              <a:ext cx="16359" cy="10800"/>
            </a:xfrm>
            <a:prstGeom prst="rect">
              <a:avLst/>
            </a:prstGeom>
          </p:spPr>
        </p:pic>
        <p:sp>
          <p:nvSpPr>
            <p:cNvPr id="4" name="文本框 3"/>
            <p:cNvSpPr txBox="1"/>
            <p:nvPr/>
          </p:nvSpPr>
          <p:spPr>
            <a:xfrm>
              <a:off x="3590" y="414"/>
              <a:ext cx="6600" cy="580"/>
            </a:xfrm>
            <a:prstGeom prst="rect">
              <a:avLst/>
            </a:prstGeom>
            <a:solidFill>
              <a:schemeClr val="bg1"/>
            </a:solidFill>
          </p:spPr>
          <p:txBody>
            <a:bodyPr wrap="square" rtlCol="0">
              <a:spAutoFit/>
            </a:bodyPr>
            <a:lstStyle/>
            <a:p>
              <a:endParaRPr lang="zh-CN" altLang="en-US"/>
            </a:p>
          </p:txBody>
        </p:sp>
      </p:grpSp>
      <p:pic>
        <p:nvPicPr>
          <p:cNvPr id="7" name="图片 6"/>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2405380" y="2177415"/>
            <a:ext cx="10356215" cy="4478655"/>
          </a:xfrm>
          <a:prstGeom prst="rect">
            <a:avLst/>
          </a:prstGeom>
          <a:solidFill>
            <a:schemeClr val="bg1"/>
          </a:solidFill>
        </p:spPr>
      </p:pic>
      <p:sp>
        <p:nvSpPr>
          <p:cNvPr id="31746" name="矩形 34817"/>
          <p:cNvSpPr/>
          <p:nvPr/>
        </p:nvSpPr>
        <p:spPr>
          <a:xfrm>
            <a:off x="0" y="62865"/>
            <a:ext cx="3932555" cy="3138170"/>
          </a:xfrm>
          <a:prstGeom prst="rect">
            <a:avLst/>
          </a:prstGeom>
          <a:noFill/>
          <a:ln w="9525" cap="flat" cmpd="sng">
            <a:noFill/>
            <a:prstDash val="solid"/>
            <a:miter/>
            <a:headEnd type="none" w="med" len="med"/>
            <a:tailEnd type="none" w="med" len="med"/>
          </a:ln>
        </p:spPr>
        <p:txBody>
          <a:bodyPr wrap="square" anchor="t">
            <a:spAutoFit/>
          </a:bodyPr>
          <a:lstStyle/>
          <a:p>
            <a:pPr>
              <a:spcBef>
                <a:spcPct val="50000"/>
              </a:spcBef>
            </a:pPr>
            <a:r>
              <a:rPr lang="en-US" altLang="zh-CN" sz="4400" b="1">
                <a:solidFill>
                  <a:schemeClr val="tx1"/>
                </a:solidFill>
                <a:latin typeface="方正苏新诗柳楷简体" panose="02000000000000000000" charset="-122"/>
                <a:ea typeface="方正苏新诗柳楷简体" panose="02000000000000000000" charset="-122"/>
                <a:cs typeface="方正苏新诗柳楷简体" panose="02000000000000000000" charset="-122"/>
              </a:rPr>
              <a:t>5 Juzhe/Jujia,</a:t>
            </a:r>
            <a:endParaRPr lang="en-US" altLang="zh-CN" sz="4400" b="1">
              <a:solidFill>
                <a:schemeClr val="tx1"/>
              </a:solidFill>
              <a:latin typeface="方正苏新诗柳楷简体" panose="02000000000000000000" charset="-122"/>
              <a:ea typeface="方正苏新诗柳楷简体" panose="02000000000000000000" charset="-122"/>
              <a:cs typeface="方正苏新诗柳楷简体" panose="02000000000000000000" charset="-122"/>
            </a:endParaRPr>
          </a:p>
          <a:p>
            <a:pPr>
              <a:spcBef>
                <a:spcPct val="50000"/>
              </a:spcBef>
            </a:pPr>
            <a:r>
              <a:rPr lang="zh-CN" altLang="en-US" sz="4400" b="1">
                <a:solidFill>
                  <a:schemeClr val="tx1"/>
                </a:solidFill>
                <a:latin typeface="方正苏新诗柳楷简体" panose="02000000000000000000" charset="-122"/>
                <a:ea typeface="方正苏新诗柳楷简体" panose="02000000000000000000" charset="-122"/>
                <a:cs typeface="方正苏新诗柳楷简体" panose="02000000000000000000" charset="-122"/>
              </a:rPr>
              <a:t>举折</a:t>
            </a:r>
            <a:r>
              <a:rPr lang="en-US" altLang="zh-CN" sz="4400" b="1">
                <a:solidFill>
                  <a:schemeClr val="tx1"/>
                </a:solidFill>
                <a:latin typeface="方正苏新诗柳楷简体" panose="02000000000000000000" charset="-122"/>
                <a:ea typeface="方正苏新诗柳楷简体" panose="02000000000000000000" charset="-122"/>
                <a:cs typeface="方正苏新诗柳楷简体" panose="02000000000000000000" charset="-122"/>
              </a:rPr>
              <a:t>/</a:t>
            </a:r>
            <a:r>
              <a:rPr lang="zh-CN" altLang="en-US" sz="4400" b="1">
                <a:solidFill>
                  <a:schemeClr val="tx1"/>
                </a:solidFill>
                <a:latin typeface="方正苏新诗柳楷简体" panose="02000000000000000000" charset="-122"/>
                <a:ea typeface="方正苏新诗柳楷简体" panose="02000000000000000000" charset="-122"/>
                <a:cs typeface="方正苏新诗柳楷简体" panose="02000000000000000000" charset="-122"/>
              </a:rPr>
              <a:t>举架</a:t>
            </a:r>
            <a:r>
              <a:rPr lang="en-US" altLang="zh-CN" sz="4400" b="1">
                <a:solidFill>
                  <a:schemeClr val="tx1"/>
                </a:solidFill>
                <a:latin typeface="方正苏新诗柳楷简体" panose="02000000000000000000" charset="-122"/>
                <a:ea typeface="方正苏新诗柳楷简体" panose="02000000000000000000" charset="-122"/>
                <a:cs typeface="方正苏新诗柳楷简体" panose="02000000000000000000" charset="-122"/>
              </a:rPr>
              <a:t> forming a sloped roof</a:t>
            </a:r>
            <a:endParaRPr lang="en-US" altLang="zh-CN" sz="4400" b="1">
              <a:solidFill>
                <a:schemeClr val="tx1"/>
              </a:solidFill>
              <a:latin typeface="方正苏新诗柳楷简体" panose="02000000000000000000" charset="-122"/>
              <a:ea typeface="方正苏新诗柳楷简体" panose="02000000000000000000" charset="-122"/>
              <a:cs typeface="方正苏新诗柳楷简体" panose="02000000000000000000" charset="-122"/>
            </a:endParaRPr>
          </a:p>
        </p:txBody>
      </p:sp>
      <p:sp>
        <p:nvSpPr>
          <p:cNvPr id="5" name="文本框 4"/>
          <p:cNvSpPr txBox="1"/>
          <p:nvPr/>
        </p:nvSpPr>
        <p:spPr>
          <a:xfrm>
            <a:off x="200025" y="3098165"/>
            <a:ext cx="3932555" cy="3784600"/>
          </a:xfrm>
          <a:prstGeom prst="rect">
            <a:avLst/>
          </a:prstGeom>
          <a:noFill/>
        </p:spPr>
        <p:txBody>
          <a:bodyPr wrap="square" rtlCol="0" anchor="t">
            <a:spAutoFit/>
          </a:bodyPr>
          <a:p>
            <a:r>
              <a:rPr lang="en-US" altLang="zh-CN" sz="2000">
                <a:latin typeface="方正瘦金书简体加粗" panose="02010600010101010101" charset="-122"/>
                <a:ea typeface="方正瘦金书简体加粗" panose="02010600010101010101" charset="-122"/>
                <a:sym typeface="+mn-ea"/>
              </a:rPr>
              <a:t>In ancient China, the method for achieving a curved slope on roofs was referred to as </a:t>
            </a:r>
            <a:r>
              <a:rPr lang="en-US" altLang="zh-CN" sz="2000" b="1" i="1">
                <a:latin typeface="方正瘦金书简体加粗" panose="02010600010101010101" charset="-122"/>
                <a:ea typeface="方正瘦金书简体加粗" panose="02010600010101010101" charset="-122"/>
                <a:sym typeface="+mn-ea"/>
              </a:rPr>
              <a:t>"Juzhe" during the Song dynasty</a:t>
            </a:r>
            <a:r>
              <a:rPr lang="en-US" altLang="zh-CN" sz="2000">
                <a:latin typeface="方正瘦金书简体加粗" panose="02010600010101010101" charset="-122"/>
                <a:ea typeface="方正瘦金书简体加粗" panose="02010600010101010101" charset="-122"/>
                <a:sym typeface="+mn-ea"/>
              </a:rPr>
              <a:t> and </a:t>
            </a:r>
            <a:r>
              <a:rPr lang="en-US" altLang="zh-CN" sz="2000" b="1" i="1">
                <a:latin typeface="方正瘦金书简体加粗" panose="02010600010101010101" charset="-122"/>
                <a:ea typeface="方正瘦金书简体加粗" panose="02010600010101010101" charset="-122"/>
                <a:sym typeface="+mn-ea"/>
              </a:rPr>
              <a:t>"Jujia" during the Qing dynasty.</a:t>
            </a:r>
            <a:r>
              <a:rPr lang="en-US" altLang="zh-CN" sz="2000">
                <a:latin typeface="方正瘦金书简体加粗" panose="02010600010101010101" charset="-122"/>
                <a:ea typeface="方正瘦金书简体加粗" panose="02010600010101010101" charset="-122"/>
                <a:sym typeface="+mn-ea"/>
              </a:rPr>
              <a:t> </a:t>
            </a:r>
            <a:endParaRPr lang="en-US" altLang="zh-CN" sz="2000">
              <a:latin typeface="方正瘦金书简体加粗" panose="02010600010101010101" charset="-122"/>
              <a:ea typeface="方正瘦金书简体加粗" panose="02010600010101010101" charset="-122"/>
              <a:sym typeface="+mn-ea"/>
            </a:endParaRPr>
          </a:p>
          <a:p>
            <a:r>
              <a:rPr lang="en-US" altLang="zh-CN" sz="2000">
                <a:latin typeface="方正瘦金书简体加粗" panose="02010600010101010101" charset="-122"/>
                <a:ea typeface="方正瘦金书简体加粗" panose="02010600010101010101" charset="-122"/>
                <a:sym typeface="+mn-ea"/>
              </a:rPr>
              <a:t>Both terms describe techniques that shaped roofs into curved surfaces, giving the rooftops of ancient Chinese architecture their distinctively beautiful curves, setting them apart from other architectural systems.</a:t>
            </a:r>
            <a:endParaRPr lang="en-US" altLang="zh-CN" sz="2000">
              <a:latin typeface="方正瘦金书简体加粗" panose="02010600010101010101" charset="-122"/>
              <a:ea typeface="方正瘦金书简体加粗" panose="02010600010101010101" charset="-122"/>
              <a:sym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文本框 37891"/>
          <p:cNvSpPr txBox="1"/>
          <p:nvPr/>
        </p:nvSpPr>
        <p:spPr>
          <a:xfrm>
            <a:off x="3552825" y="1694815"/>
            <a:ext cx="4749800" cy="1154430"/>
          </a:xfrm>
          <a:prstGeom prst="rect">
            <a:avLst/>
          </a:prstGeom>
          <a:noFill/>
          <a:ln w="9525">
            <a:noFill/>
          </a:ln>
        </p:spPr>
        <p:txBody>
          <a:bodyPr wrap="square" anchor="t">
            <a:noAutofit/>
          </a:bodyPr>
          <a:lstStyle/>
          <a:p>
            <a:pPr algn="l"/>
            <a:r>
              <a:rPr lang="zh-CN" altLang="en-US" sz="3200">
                <a:latin typeface="方正瘦金书简体加粗" panose="02010600010101010101" charset="-122"/>
                <a:ea typeface="方正瘦金书简体加粗" panose="02010600010101010101" charset="-122"/>
              </a:rPr>
              <a:t>四角翘起，</a:t>
            </a:r>
            <a:r>
              <a:rPr lang="zh-CN" altLang="en-US" sz="3200">
                <a:latin typeface="方正瘦金书简体加粗" panose="02010600010101010101" charset="-122"/>
                <a:ea typeface="方正瘦金书简体加粗" panose="02010600010101010101" charset="-122"/>
                <a:sym typeface="+mn-ea"/>
              </a:rPr>
              <a:t>檐牙高啄</a:t>
            </a:r>
            <a:endParaRPr lang="zh-CN" altLang="en-US" sz="3200">
              <a:latin typeface="方正瘦金书简体加粗" panose="02010600010101010101" charset="-122"/>
              <a:ea typeface="方正瘦金书简体加粗" panose="02010600010101010101" charset="-122"/>
              <a:sym typeface="+mn-ea"/>
            </a:endParaRPr>
          </a:p>
          <a:p>
            <a:pPr algn="l"/>
            <a:r>
              <a:rPr lang="zh-CN" altLang="en-US" sz="3200">
                <a:solidFill>
                  <a:schemeClr val="tx1"/>
                </a:solidFill>
                <a:latin typeface="方正瘦金书简体加粗" panose="02010600010101010101" charset="-122"/>
                <a:ea typeface="方正瘦金书简体加粗" panose="02010600010101010101" charset="-122"/>
                <a:sym typeface="+mn-ea"/>
              </a:rPr>
              <a:t>如鸟斯革，如</a:t>
            </a:r>
            <a:r>
              <a:rPr lang="zh-CN" altLang="en-US" sz="3200" b="1">
                <a:solidFill>
                  <a:schemeClr val="tx1"/>
                </a:solidFill>
                <a:latin typeface="楷体" panose="02010609060101010101" charset="-122"/>
                <a:ea typeface="楷体" panose="02010609060101010101" charset="-122"/>
                <a:sym typeface="+mn-ea"/>
              </a:rPr>
              <a:t>翚</a:t>
            </a:r>
            <a:r>
              <a:rPr lang="zh-CN" altLang="en-US" sz="3200">
                <a:solidFill>
                  <a:schemeClr val="tx1"/>
                </a:solidFill>
                <a:latin typeface="方正瘦金书简体加粗" panose="02010600010101010101" charset="-122"/>
                <a:ea typeface="方正瘦金书简体加粗" panose="02010600010101010101" charset="-122"/>
                <a:sym typeface="+mn-ea"/>
              </a:rPr>
              <a:t>斯飞</a:t>
            </a:r>
            <a:endParaRPr lang="zh-CN" altLang="en-US" sz="3200">
              <a:solidFill>
                <a:schemeClr val="tx1"/>
              </a:solidFill>
              <a:latin typeface="方正瘦金书简体加粗" panose="02010600010101010101" charset="-122"/>
              <a:ea typeface="方正瘦金书简体加粗" panose="02010600010101010101" charset="-122"/>
              <a:sym typeface="+mn-ea"/>
            </a:endParaRPr>
          </a:p>
          <a:p>
            <a:pPr algn="l"/>
            <a:endParaRPr lang="zh-CN" altLang="en-US" sz="3200" b="1">
              <a:solidFill>
                <a:schemeClr val="tx1"/>
              </a:solidFill>
              <a:latin typeface="方正隶变_GBK" panose="02000000000000000000" charset="-122"/>
              <a:ea typeface="方正隶变_GBK" panose="02000000000000000000" charset="-122"/>
            </a:endParaRPr>
          </a:p>
          <a:p>
            <a:pPr algn="r"/>
            <a:endParaRPr lang="zh-CN" altLang="en-US" sz="3200" b="1">
              <a:solidFill>
                <a:schemeClr val="tx1"/>
              </a:solidFill>
              <a:latin typeface="方正隶变_GBK" panose="02000000000000000000" charset="-122"/>
              <a:ea typeface="方正隶变_GBK" panose="02000000000000000000" charset="-122"/>
            </a:endParaRPr>
          </a:p>
        </p:txBody>
      </p:sp>
      <p:sp>
        <p:nvSpPr>
          <p:cNvPr id="35843" name="矩形 38914"/>
          <p:cNvSpPr/>
          <p:nvPr/>
        </p:nvSpPr>
        <p:spPr>
          <a:xfrm>
            <a:off x="3185795" y="387985"/>
            <a:ext cx="5817235" cy="1445260"/>
          </a:xfrm>
          <a:prstGeom prst="rect">
            <a:avLst/>
          </a:prstGeom>
          <a:noFill/>
          <a:ln w="9525">
            <a:noFill/>
          </a:ln>
        </p:spPr>
        <p:txBody>
          <a:bodyPr wrap="square" anchor="t">
            <a:spAutoFit/>
          </a:bodyPr>
          <a:lstStyle/>
          <a:p>
            <a:pPr>
              <a:spcBef>
                <a:spcPct val="50000"/>
              </a:spcBef>
            </a:pPr>
            <a:r>
              <a:rPr lang="en-US" altLang="zh-CN" sz="4400" b="1">
                <a:solidFill>
                  <a:schemeClr val="tx1"/>
                </a:solidFill>
                <a:latin typeface="方正苏新诗柳楷简体" panose="02000000000000000000" charset="-122"/>
                <a:ea typeface="方正苏新诗柳楷简体" panose="02000000000000000000" charset="-122"/>
                <a:cs typeface="方正苏新诗柳楷简体" panose="02000000000000000000" charset="-122"/>
              </a:rPr>
              <a:t>6 </a:t>
            </a:r>
            <a:r>
              <a:rPr lang="zh-CN" altLang="en-US" sz="4400" b="1">
                <a:solidFill>
                  <a:schemeClr val="tx1"/>
                </a:solidFill>
                <a:latin typeface="方正苏新诗柳楷简体" panose="02000000000000000000" charset="-122"/>
                <a:ea typeface="方正苏新诗柳楷简体" panose="02000000000000000000" charset="-122"/>
                <a:cs typeface="方正苏新诗柳楷简体" panose="02000000000000000000" charset="-122"/>
              </a:rPr>
              <a:t>Decorative function of the roof</a:t>
            </a:r>
            <a:endParaRPr lang="zh-CN" altLang="en-US" sz="4400" b="1">
              <a:solidFill>
                <a:schemeClr val="tx1"/>
              </a:solidFill>
              <a:latin typeface="方正苏新诗柳楷简体" panose="02000000000000000000" charset="-122"/>
              <a:ea typeface="方正苏新诗柳楷简体" panose="02000000000000000000" charset="-122"/>
              <a:cs typeface="方正苏新诗柳楷简体" panose="02000000000000000000" charset="-122"/>
            </a:endParaRPr>
          </a:p>
        </p:txBody>
      </p:sp>
      <p:pic>
        <p:nvPicPr>
          <p:cNvPr id="10243" name="Picture 4" descr="滕王阁"/>
          <p:cNvPicPr>
            <a:picLocks noChangeAspect="1"/>
          </p:cNvPicPr>
          <p:nvPr/>
        </p:nvPicPr>
        <p:blipFill>
          <a:blip r:embed="rId1"/>
          <a:stretch>
            <a:fillRect/>
          </a:stretch>
        </p:blipFill>
        <p:spPr>
          <a:xfrm>
            <a:off x="-13335" y="3149600"/>
            <a:ext cx="3746500" cy="3708400"/>
          </a:xfrm>
          <a:prstGeom prst="rect">
            <a:avLst/>
          </a:prstGeom>
          <a:noFill/>
          <a:ln w="9525">
            <a:noFill/>
          </a:ln>
        </p:spPr>
      </p:pic>
      <p:pic>
        <p:nvPicPr>
          <p:cNvPr id="6147" name="Picture 4" descr="C:\Users\Lenovo\Desktop\黄鹤楼.jpg黄鹤楼"/>
          <p:cNvPicPr>
            <a:picLocks noChangeAspect="1"/>
          </p:cNvPicPr>
          <p:nvPr/>
        </p:nvPicPr>
        <p:blipFill>
          <a:blip r:embed="rId2"/>
          <a:stretch>
            <a:fillRect/>
          </a:stretch>
        </p:blipFill>
        <p:spPr>
          <a:xfrm>
            <a:off x="7787640" y="3149600"/>
            <a:ext cx="4404360" cy="3708400"/>
          </a:xfrm>
          <a:prstGeom prst="rect">
            <a:avLst/>
          </a:prstGeom>
          <a:noFill/>
          <a:ln w="9525">
            <a:noFill/>
          </a:ln>
        </p:spPr>
      </p:pic>
      <p:pic>
        <p:nvPicPr>
          <p:cNvPr id="6" name="图片 5" descr="岳阳楼"/>
          <p:cNvPicPr>
            <a:picLocks noChangeAspect="1"/>
          </p:cNvPicPr>
          <p:nvPr/>
        </p:nvPicPr>
        <p:blipFill>
          <a:blip r:embed="rId3"/>
          <a:stretch>
            <a:fillRect/>
          </a:stretch>
        </p:blipFill>
        <p:spPr>
          <a:xfrm>
            <a:off x="8767445" y="-431165"/>
            <a:ext cx="6045835" cy="3580765"/>
          </a:xfrm>
          <a:prstGeom prst="rect">
            <a:avLst/>
          </a:prstGeom>
        </p:spPr>
      </p:pic>
      <p:pic>
        <p:nvPicPr>
          <p:cNvPr id="7" name="图片 6" descr="鹳雀楼"/>
          <p:cNvPicPr>
            <a:picLocks noChangeAspect="1"/>
          </p:cNvPicPr>
          <p:nvPr/>
        </p:nvPicPr>
        <p:blipFill>
          <a:blip r:embed="rId4"/>
          <a:srcRect r="7774"/>
          <a:stretch>
            <a:fillRect/>
          </a:stretch>
        </p:blipFill>
        <p:spPr>
          <a:xfrm>
            <a:off x="-801370" y="635"/>
            <a:ext cx="3872230" cy="3148965"/>
          </a:xfrm>
          <a:prstGeom prst="rect">
            <a:avLst/>
          </a:prstGeom>
        </p:spPr>
      </p:pic>
      <p:sp>
        <p:nvSpPr>
          <p:cNvPr id="2" name="文本框 1"/>
          <p:cNvSpPr txBox="1"/>
          <p:nvPr/>
        </p:nvSpPr>
        <p:spPr>
          <a:xfrm>
            <a:off x="4037330" y="3149600"/>
            <a:ext cx="3872230" cy="1322070"/>
          </a:xfrm>
          <a:prstGeom prst="rect">
            <a:avLst/>
          </a:prstGeom>
          <a:noFill/>
        </p:spPr>
        <p:txBody>
          <a:bodyPr wrap="square" rtlCol="0" anchor="t">
            <a:spAutoFit/>
          </a:bodyPr>
          <a:p>
            <a:r>
              <a:rPr lang="en-US" altLang="zh-CN" sz="2000">
                <a:latin typeface="方正瘦金书简体加粗" panose="02010600010101010101" charset="-122"/>
                <a:ea typeface="方正瘦金书简体加粗" panose="02010600010101010101" charset="-122"/>
              </a:rPr>
              <a:t>The corners rise up, </a:t>
            </a:r>
            <a:endParaRPr lang="en-US" altLang="zh-CN" sz="2000">
              <a:latin typeface="方正瘦金书简体加粗" panose="02010600010101010101" charset="-122"/>
              <a:ea typeface="方正瘦金书简体加粗" panose="02010600010101010101" charset="-122"/>
            </a:endParaRPr>
          </a:p>
          <a:p>
            <a:r>
              <a:rPr lang="en-US" altLang="zh-CN" sz="2000">
                <a:latin typeface="方正瘦金书简体加粗" panose="02010600010101010101" charset="-122"/>
                <a:ea typeface="方正瘦金书简体加粗" panose="02010600010101010101" charset="-122"/>
              </a:rPr>
              <a:t>the eaves jut high like pecking.</a:t>
            </a:r>
            <a:endParaRPr lang="en-US" altLang="zh-CN" sz="2000">
              <a:latin typeface="方正瘦金书简体加粗" panose="02010600010101010101" charset="-122"/>
              <a:ea typeface="方正瘦金书简体加粗" panose="02010600010101010101" charset="-122"/>
            </a:endParaRPr>
          </a:p>
          <a:p>
            <a:r>
              <a:rPr lang="en-US" altLang="zh-CN" sz="2000">
                <a:latin typeface="方正瘦金书简体加粗" panose="02010600010101010101" charset="-122"/>
                <a:ea typeface="方正瘦金书简体加粗" panose="02010600010101010101" charset="-122"/>
              </a:rPr>
              <a:t>Like birds stretching their wings, like hui soaring in flight.</a:t>
            </a:r>
            <a:endParaRPr lang="en-US" altLang="zh-CN" sz="2000">
              <a:latin typeface="方正瘦金书简体加粗" panose="02010600010101010101" charset="-122"/>
              <a:ea typeface="方正瘦金书简体加粗" panose="02010600010101010101" charset="-122"/>
            </a:endParaRPr>
          </a:p>
        </p:txBody>
      </p:sp>
    </p:spTree>
  </p:cSld>
  <p:clrMapOvr>
    <a:masterClrMapping/>
  </p:clrMapOvr>
  <p:transition>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485d60dc3ea01a172ae71e_small[1]"/>
          <p:cNvPicPr>
            <a:picLocks noChangeAspect="1"/>
          </p:cNvPicPr>
          <p:nvPr/>
        </p:nvPicPr>
        <p:blipFill>
          <a:blip r:embed="rId1"/>
          <a:stretch>
            <a:fillRect/>
          </a:stretch>
        </p:blipFill>
        <p:spPr>
          <a:xfrm>
            <a:off x="-8255" y="-9525"/>
            <a:ext cx="3867785" cy="6876415"/>
          </a:xfrm>
          <a:prstGeom prst="rect">
            <a:avLst/>
          </a:prstGeom>
        </p:spPr>
      </p:pic>
      <p:pic>
        <p:nvPicPr>
          <p:cNvPr id="5" name="图片 4" descr="485d60dc3ea01a172ae71c_small[1]"/>
          <p:cNvPicPr>
            <a:picLocks noChangeAspect="1"/>
          </p:cNvPicPr>
          <p:nvPr/>
        </p:nvPicPr>
        <p:blipFill>
          <a:blip r:embed="rId2"/>
          <a:stretch>
            <a:fillRect/>
          </a:stretch>
        </p:blipFill>
        <p:spPr>
          <a:xfrm>
            <a:off x="4112895" y="-33020"/>
            <a:ext cx="3885565" cy="6908800"/>
          </a:xfrm>
          <a:prstGeom prst="rect">
            <a:avLst/>
          </a:prstGeom>
        </p:spPr>
      </p:pic>
      <p:pic>
        <p:nvPicPr>
          <p:cNvPr id="2" name="图片 1" descr="485d60dc3ea01a172ae71f_small[1]"/>
          <p:cNvPicPr>
            <a:picLocks noChangeAspect="1"/>
          </p:cNvPicPr>
          <p:nvPr/>
        </p:nvPicPr>
        <p:blipFill>
          <a:blip r:embed="rId3"/>
          <a:stretch>
            <a:fillRect/>
          </a:stretch>
        </p:blipFill>
        <p:spPr>
          <a:xfrm>
            <a:off x="8213725" y="-33020"/>
            <a:ext cx="3985260" cy="6910705"/>
          </a:xfrm>
          <a:prstGeom prst="rect">
            <a:avLst/>
          </a:prstGeom>
        </p:spPr>
      </p:pic>
      <p:sp>
        <p:nvSpPr>
          <p:cNvPr id="38916" name="矩形 41987"/>
          <p:cNvSpPr/>
          <p:nvPr/>
        </p:nvSpPr>
        <p:spPr>
          <a:xfrm>
            <a:off x="8319135" y="4150995"/>
            <a:ext cx="3879850" cy="2399665"/>
          </a:xfrm>
          <a:prstGeom prst="rect">
            <a:avLst/>
          </a:prstGeom>
          <a:noFill/>
          <a:ln w="9525">
            <a:noFill/>
          </a:ln>
        </p:spPr>
        <p:txBody>
          <a:bodyPr wrap="square" anchor="t">
            <a:spAutoFit/>
          </a:bodyPr>
          <a:lstStyle/>
          <a:p>
            <a:pPr fontAlgn="auto">
              <a:lnSpc>
                <a:spcPct val="150000"/>
              </a:lnSpc>
            </a:pPr>
            <a:r>
              <a:rPr lang="en-US" altLang="zh-CN" sz="2800" b="1">
                <a:solidFill>
                  <a:schemeClr val="tx1"/>
                </a:solidFill>
                <a:latin typeface="方正苏新诗柳楷简体" panose="02000000000000000000" charset="-122"/>
                <a:ea typeface="方正苏新诗柳楷简体" panose="02000000000000000000" charset="-122"/>
                <a:cs typeface="方正苏新诗柳楷简体" panose="02000000000000000000" charset="-122"/>
              </a:rPr>
              <a:t>7</a:t>
            </a:r>
            <a:r>
              <a:rPr lang="zh-CN" altLang="en-US" sz="4400" b="1">
                <a:solidFill>
                  <a:schemeClr val="tx1"/>
                </a:solidFill>
                <a:latin typeface="方正苏新诗柳楷简体" panose="02000000000000000000" charset="-122"/>
                <a:ea typeface="方正苏新诗柳楷简体" panose="02000000000000000000" charset="-122"/>
                <a:cs typeface="方正苏新诗柳楷简体" panose="02000000000000000000" charset="-122"/>
              </a:rPr>
              <a:t>、</a:t>
            </a:r>
            <a:r>
              <a:rPr lang="zh-CN" altLang="en-US" sz="2800" b="1">
                <a:solidFill>
                  <a:schemeClr val="tx1"/>
                </a:solidFill>
                <a:latin typeface="方正苏新诗柳楷简体" panose="02000000000000000000" charset="-122"/>
                <a:ea typeface="方正苏新诗柳楷简体" panose="02000000000000000000" charset="-122"/>
                <a:cs typeface="方正苏新诗柳楷简体" panose="02000000000000000000" charset="-122"/>
              </a:rPr>
              <a:t>Bold coloring,</a:t>
            </a:r>
            <a:endParaRPr lang="zh-CN" altLang="en-US" sz="2800" b="1">
              <a:solidFill>
                <a:schemeClr val="tx1"/>
              </a:solidFill>
              <a:latin typeface="方正苏新诗柳楷简体" panose="02000000000000000000" charset="-122"/>
              <a:ea typeface="方正苏新诗柳楷简体" panose="02000000000000000000" charset="-122"/>
              <a:cs typeface="方正苏新诗柳楷简体" panose="02000000000000000000" charset="-122"/>
            </a:endParaRPr>
          </a:p>
          <a:p>
            <a:pPr fontAlgn="auto">
              <a:lnSpc>
                <a:spcPct val="150000"/>
              </a:lnSpc>
            </a:pPr>
            <a:r>
              <a:rPr lang="zh-CN" altLang="en-US" sz="2800" b="1">
                <a:solidFill>
                  <a:schemeClr val="tx1"/>
                </a:solidFill>
                <a:latin typeface="方正苏新诗柳楷简体" panose="02000000000000000000" charset="-122"/>
                <a:ea typeface="方正苏新诗柳楷简体" panose="02000000000000000000" charset="-122"/>
                <a:cs typeface="方正苏新诗柳楷简体" panose="02000000000000000000" charset="-122"/>
              </a:rPr>
              <a:t>Vermilion and polychrome</a:t>
            </a:r>
            <a:endParaRPr lang="zh-CN" altLang="en-US" sz="2800" b="1">
              <a:solidFill>
                <a:schemeClr val="tx1"/>
              </a:solidFill>
              <a:latin typeface="方正苏新诗柳楷简体" panose="02000000000000000000" charset="-122"/>
              <a:ea typeface="方正苏新诗柳楷简体" panose="02000000000000000000" charset="-122"/>
              <a:cs typeface="方正苏新诗柳楷简体" panose="02000000000000000000" charset="-122"/>
            </a:endParaRPr>
          </a:p>
          <a:p>
            <a:pPr fontAlgn="auto">
              <a:lnSpc>
                <a:spcPct val="150000"/>
              </a:lnSpc>
            </a:pPr>
            <a:r>
              <a:rPr lang="zh-CN" altLang="en-US" sz="2800" b="1">
                <a:solidFill>
                  <a:schemeClr val="tx1"/>
                </a:solidFill>
                <a:latin typeface="方正苏新诗柳楷简体" panose="02000000000000000000" charset="-122"/>
                <a:ea typeface="方正苏新诗柳楷简体" panose="02000000000000000000" charset="-122"/>
                <a:cs typeface="方正苏新诗柳楷简体" panose="02000000000000000000" charset="-122"/>
              </a:rPr>
              <a:t>大胆着色，朱红与彩绘</a:t>
            </a:r>
            <a:endParaRPr lang="zh-CN" altLang="en-US" sz="2800" b="1">
              <a:solidFill>
                <a:schemeClr val="tx1"/>
              </a:solidFill>
              <a:latin typeface="方正苏新诗柳楷简体" panose="02000000000000000000" charset="-122"/>
              <a:ea typeface="方正苏新诗柳楷简体" panose="02000000000000000000" charset="-122"/>
              <a:cs typeface="方正苏新诗柳楷简体" panose="02000000000000000000" charset="-122"/>
            </a:endParaRPr>
          </a:p>
        </p:txBody>
      </p:sp>
    </p:spTree>
  </p:cSld>
  <p:clrMapOvr>
    <a:masterClrMapping/>
  </p:clrMapOvr>
  <p:transition>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485d60dc3ea01a172ae71e_small[1]"/>
          <p:cNvPicPr>
            <a:picLocks noChangeAspect="1"/>
          </p:cNvPicPr>
          <p:nvPr/>
        </p:nvPicPr>
        <p:blipFill>
          <a:blip r:embed="rId1"/>
          <a:stretch>
            <a:fillRect/>
          </a:stretch>
        </p:blipFill>
        <p:spPr>
          <a:xfrm>
            <a:off x="-8255" y="-9525"/>
            <a:ext cx="3867785" cy="6876415"/>
          </a:xfrm>
          <a:prstGeom prst="rect">
            <a:avLst/>
          </a:prstGeom>
        </p:spPr>
      </p:pic>
      <p:pic>
        <p:nvPicPr>
          <p:cNvPr id="2" name="图片 1" descr="485d60dc3ea01a172ae71f_small[1]"/>
          <p:cNvPicPr>
            <a:picLocks noChangeAspect="1"/>
          </p:cNvPicPr>
          <p:nvPr/>
        </p:nvPicPr>
        <p:blipFill>
          <a:blip r:embed="rId2"/>
          <a:stretch>
            <a:fillRect/>
          </a:stretch>
        </p:blipFill>
        <p:spPr>
          <a:xfrm>
            <a:off x="8213725" y="-33020"/>
            <a:ext cx="3985260" cy="6910705"/>
          </a:xfrm>
          <a:prstGeom prst="rect">
            <a:avLst/>
          </a:prstGeom>
        </p:spPr>
      </p:pic>
      <p:sp>
        <p:nvSpPr>
          <p:cNvPr id="38916" name="矩形 41987"/>
          <p:cNvSpPr/>
          <p:nvPr/>
        </p:nvSpPr>
        <p:spPr>
          <a:xfrm>
            <a:off x="8319135" y="4150995"/>
            <a:ext cx="3879850" cy="2399665"/>
          </a:xfrm>
          <a:prstGeom prst="rect">
            <a:avLst/>
          </a:prstGeom>
          <a:noFill/>
          <a:ln w="9525">
            <a:noFill/>
          </a:ln>
        </p:spPr>
        <p:txBody>
          <a:bodyPr wrap="square" anchor="t">
            <a:spAutoFit/>
          </a:bodyPr>
          <a:lstStyle/>
          <a:p>
            <a:pPr fontAlgn="auto">
              <a:lnSpc>
                <a:spcPct val="150000"/>
              </a:lnSpc>
            </a:pPr>
            <a:r>
              <a:rPr lang="en-US" altLang="zh-CN" sz="2800" b="1">
                <a:solidFill>
                  <a:schemeClr val="tx1"/>
                </a:solidFill>
                <a:latin typeface="方正苏新诗柳楷简体" panose="02000000000000000000" charset="-122"/>
                <a:ea typeface="方正苏新诗柳楷简体" panose="02000000000000000000" charset="-122"/>
                <a:cs typeface="方正苏新诗柳楷简体" panose="02000000000000000000" charset="-122"/>
              </a:rPr>
              <a:t>7</a:t>
            </a:r>
            <a:r>
              <a:rPr lang="zh-CN" altLang="en-US" sz="4400" b="1">
                <a:solidFill>
                  <a:schemeClr val="tx1"/>
                </a:solidFill>
                <a:latin typeface="方正苏新诗柳楷简体" panose="02000000000000000000" charset="-122"/>
                <a:ea typeface="方正苏新诗柳楷简体" panose="02000000000000000000" charset="-122"/>
                <a:cs typeface="方正苏新诗柳楷简体" panose="02000000000000000000" charset="-122"/>
              </a:rPr>
              <a:t>、</a:t>
            </a:r>
            <a:r>
              <a:rPr lang="zh-CN" altLang="en-US" sz="2800" b="1">
                <a:solidFill>
                  <a:schemeClr val="tx1"/>
                </a:solidFill>
                <a:latin typeface="方正苏新诗柳楷简体" panose="02000000000000000000" charset="-122"/>
                <a:ea typeface="方正苏新诗柳楷简体" panose="02000000000000000000" charset="-122"/>
                <a:cs typeface="方正苏新诗柳楷简体" panose="02000000000000000000" charset="-122"/>
              </a:rPr>
              <a:t>Bold coloring,</a:t>
            </a:r>
            <a:endParaRPr lang="zh-CN" altLang="en-US" sz="2800" b="1">
              <a:solidFill>
                <a:schemeClr val="tx1"/>
              </a:solidFill>
              <a:latin typeface="方正苏新诗柳楷简体" panose="02000000000000000000" charset="-122"/>
              <a:ea typeface="方正苏新诗柳楷简体" panose="02000000000000000000" charset="-122"/>
              <a:cs typeface="方正苏新诗柳楷简体" panose="02000000000000000000" charset="-122"/>
            </a:endParaRPr>
          </a:p>
          <a:p>
            <a:pPr fontAlgn="auto">
              <a:lnSpc>
                <a:spcPct val="150000"/>
              </a:lnSpc>
            </a:pPr>
            <a:r>
              <a:rPr lang="zh-CN" altLang="en-US" sz="2800" b="1">
                <a:solidFill>
                  <a:schemeClr val="tx1"/>
                </a:solidFill>
                <a:latin typeface="方正苏新诗柳楷简体" panose="02000000000000000000" charset="-122"/>
                <a:ea typeface="方正苏新诗柳楷简体" panose="02000000000000000000" charset="-122"/>
                <a:cs typeface="方正苏新诗柳楷简体" panose="02000000000000000000" charset="-122"/>
              </a:rPr>
              <a:t>Vermilion and polychrome</a:t>
            </a:r>
            <a:endParaRPr lang="zh-CN" altLang="en-US" sz="2800" b="1">
              <a:solidFill>
                <a:schemeClr val="tx1"/>
              </a:solidFill>
              <a:latin typeface="方正苏新诗柳楷简体" panose="02000000000000000000" charset="-122"/>
              <a:ea typeface="方正苏新诗柳楷简体" panose="02000000000000000000" charset="-122"/>
              <a:cs typeface="方正苏新诗柳楷简体" panose="02000000000000000000" charset="-122"/>
            </a:endParaRPr>
          </a:p>
          <a:p>
            <a:pPr fontAlgn="auto">
              <a:lnSpc>
                <a:spcPct val="150000"/>
              </a:lnSpc>
            </a:pPr>
            <a:r>
              <a:rPr lang="zh-CN" altLang="en-US" sz="2800" b="1">
                <a:solidFill>
                  <a:schemeClr val="tx1"/>
                </a:solidFill>
                <a:latin typeface="方正苏新诗柳楷简体" panose="02000000000000000000" charset="-122"/>
                <a:ea typeface="方正苏新诗柳楷简体" panose="02000000000000000000" charset="-122"/>
                <a:cs typeface="方正苏新诗柳楷简体" panose="02000000000000000000" charset="-122"/>
              </a:rPr>
              <a:t>大胆着色，朱红与彩绘</a:t>
            </a:r>
            <a:endParaRPr lang="zh-CN" altLang="en-US" sz="2800" b="1">
              <a:solidFill>
                <a:schemeClr val="tx1"/>
              </a:solidFill>
              <a:latin typeface="方正苏新诗柳楷简体" panose="02000000000000000000" charset="-122"/>
              <a:ea typeface="方正苏新诗柳楷简体" panose="02000000000000000000" charset="-122"/>
              <a:cs typeface="方正苏新诗柳楷简体" panose="02000000000000000000" charset="-122"/>
            </a:endParaRPr>
          </a:p>
        </p:txBody>
      </p:sp>
      <p:sp>
        <p:nvSpPr>
          <p:cNvPr id="3" name="文本框 2"/>
          <p:cNvSpPr txBox="1"/>
          <p:nvPr/>
        </p:nvSpPr>
        <p:spPr>
          <a:xfrm>
            <a:off x="4069715" y="209550"/>
            <a:ext cx="3514725" cy="6247130"/>
          </a:xfrm>
          <a:prstGeom prst="rect">
            <a:avLst/>
          </a:prstGeom>
          <a:noFill/>
        </p:spPr>
        <p:txBody>
          <a:bodyPr wrap="square" rtlCol="0">
            <a:spAutoFit/>
          </a:bodyPr>
          <a:p>
            <a:r>
              <a:rPr lang="en-US" altLang="zh-CN" sz="2000">
                <a:latin typeface="方正瘦金书简体加粗" panose="02010600010101010101" charset="-122"/>
                <a:ea typeface="方正瘦金书简体加粗" panose="02010600010101010101" charset="-122"/>
              </a:rPr>
              <a:t>Bold coloring, especially vermilion and polychrome, is a key feature of traditional Chinese architecture's unique characteristic</a:t>
            </a:r>
            <a:r>
              <a:rPr lang="en-US" altLang="zh-CN" sz="2000">
                <a:latin typeface="方正瘦金书简体加粗" panose="02010600010101010101" charset="-122"/>
                <a:ea typeface="方正瘦金书简体加粗" panose="02010600010101010101" charset="-122"/>
              </a:rPr>
              <a:t>. </a:t>
            </a:r>
            <a:endParaRPr lang="en-US" altLang="zh-CN" sz="2000">
              <a:latin typeface="方正瘦金书简体加粗" panose="02010600010101010101" charset="-122"/>
              <a:ea typeface="方正瘦金书简体加粗" panose="02010600010101010101" charset="-122"/>
            </a:endParaRPr>
          </a:p>
          <a:p>
            <a:endParaRPr lang="en-US" altLang="zh-CN" sz="2000">
              <a:latin typeface="方正瘦金书简体加粗" panose="02010600010101010101" charset="-122"/>
              <a:ea typeface="方正瘦金书简体加粗" panose="02010600010101010101" charset="-122"/>
            </a:endParaRPr>
          </a:p>
          <a:p>
            <a:r>
              <a:rPr lang="en-US" altLang="zh-CN" sz="2000">
                <a:latin typeface="方正瘦金书简体加粗" panose="02010600010101010101" charset="-122"/>
                <a:ea typeface="方正瘦金书简体加粗" panose="02010600010101010101" charset="-122"/>
              </a:rPr>
              <a:t>Vermilion, a deep red hue, is often used on columns, beams, and window frames of palaces, temples, and other significant structures, symbolizing auspiciousness and authority.</a:t>
            </a:r>
            <a:endParaRPr lang="en-US" altLang="zh-CN" sz="2000">
              <a:latin typeface="方正瘦金书简体加粗" panose="02010600010101010101" charset="-122"/>
              <a:ea typeface="方正瘦金书简体加粗" panose="02010600010101010101" charset="-122"/>
            </a:endParaRPr>
          </a:p>
          <a:p>
            <a:r>
              <a:rPr lang="en-US" altLang="zh-CN" sz="2000">
                <a:latin typeface="方正瘦金书简体加粗" panose="02010600010101010101" charset="-122"/>
                <a:ea typeface="方正瘦金书简体加粗" panose="02010600010101010101" charset="-122"/>
              </a:rPr>
              <a:t> </a:t>
            </a:r>
            <a:endParaRPr lang="en-US" altLang="zh-CN" sz="2000">
              <a:latin typeface="方正瘦金书简体加粗" panose="02010600010101010101" charset="-122"/>
              <a:ea typeface="方正瘦金书简体加粗" panose="02010600010101010101" charset="-122"/>
            </a:endParaRPr>
          </a:p>
          <a:p>
            <a:r>
              <a:rPr lang="en-US" altLang="zh-CN" sz="2000">
                <a:latin typeface="方正瘦金书简体加粗" panose="02010600010101010101" charset="-122"/>
                <a:ea typeface="方正瘦金书简体加粗" panose="02010600010101010101" charset="-122"/>
              </a:rPr>
              <a:t>Polychrome typically appears on eaves, beams, and architectural brackets, showcasing intricate patterns and vibrant stories, enhancing the visual appeal of the buildings. </a:t>
            </a:r>
            <a:endParaRPr lang="en-US" altLang="zh-CN" sz="2000">
              <a:latin typeface="方正瘦金书简体加粗" panose="02010600010101010101" charset="-122"/>
              <a:ea typeface="方正瘦金书简体加粗" panose="02010600010101010101" charset="-122"/>
            </a:endParaRPr>
          </a:p>
        </p:txBody>
      </p:sp>
    </p:spTree>
  </p:cSld>
  <p:clrMapOvr>
    <a:masterClrMapping/>
  </p:clrMapOvr>
  <p:transition>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10185" y="85090"/>
            <a:ext cx="4851400" cy="6687185"/>
            <a:chOff x="-3795" y="12075"/>
            <a:chExt cx="6120" cy="7920"/>
          </a:xfrm>
          <a:solidFill>
            <a:schemeClr val="tx1"/>
          </a:solidFill>
        </p:grpSpPr>
        <p:pic>
          <p:nvPicPr>
            <p:cNvPr id="43010" name="图片 46081" descr="霸王拳"/>
            <p:cNvPicPr>
              <a:picLocks noChangeAspect="1"/>
            </p:cNvPicPr>
            <p:nvPr/>
          </p:nvPicPr>
          <p:blipFill>
            <a:blip r:embed="rId1">
              <a:clrChange>
                <a:clrFrom>
                  <a:srgbClr val="0C170F"/>
                </a:clrFrom>
                <a:clrTo>
                  <a:srgbClr val="0C170F">
                    <a:alpha val="0"/>
                  </a:srgbClr>
                </a:clrTo>
              </a:clrChange>
            </a:blip>
            <a:stretch>
              <a:fillRect/>
            </a:stretch>
          </p:blipFill>
          <p:spPr>
            <a:xfrm>
              <a:off x="-3795" y="12075"/>
              <a:ext cx="6120" cy="7920"/>
            </a:xfrm>
            <a:prstGeom prst="rect">
              <a:avLst/>
            </a:prstGeom>
            <a:grpFill/>
            <a:ln w="9525" cap="flat" cmpd="sng">
              <a:solidFill>
                <a:schemeClr val="bg1"/>
              </a:solidFill>
              <a:prstDash val="solid"/>
              <a:miter/>
              <a:headEnd type="none" w="med" len="med"/>
              <a:tailEnd type="none" w="med" len="med"/>
            </a:ln>
          </p:spPr>
        </p:pic>
        <p:sp>
          <p:nvSpPr>
            <p:cNvPr id="43011" name="矩形 46082"/>
            <p:cNvSpPr/>
            <p:nvPr/>
          </p:nvSpPr>
          <p:spPr>
            <a:xfrm>
              <a:off x="-2355" y="12652"/>
              <a:ext cx="2920" cy="910"/>
            </a:xfrm>
            <a:prstGeom prst="rect">
              <a:avLst/>
            </a:prstGeom>
            <a:grpFill/>
            <a:ln w="9525">
              <a:noFill/>
            </a:ln>
          </p:spPr>
          <p:txBody>
            <a:bodyPr wrap="square" anchor="ctr">
              <a:spAutoFit/>
            </a:bodyPr>
            <a:lstStyle/>
            <a:p>
              <a:r>
                <a:rPr lang="zh-CN" altLang="en-US" sz="4400">
                  <a:solidFill>
                    <a:schemeClr val="bg1"/>
                  </a:solidFill>
                  <a:latin typeface="方正瘦金书简体加粗" panose="02010600010101010101" charset="-122"/>
                  <a:ea typeface="方正瘦金书简体加粗" panose="02010600010101010101" charset="-122"/>
                  <a:cs typeface="方正隶变_GBK" panose="02000000000000000000" charset="-122"/>
                </a:rPr>
                <a:t>霸王拳</a:t>
              </a:r>
              <a:r>
                <a:rPr lang="zh-CN" altLang="en-US" sz="4400" b="1">
                  <a:latin typeface="方正隶变_GBK" panose="02000000000000000000" charset="-122"/>
                  <a:ea typeface="方正隶变_GBK" panose="02000000000000000000" charset="-122"/>
                  <a:cs typeface="方正隶变_GBK" panose="02000000000000000000" charset="-122"/>
                </a:rPr>
                <a:t> </a:t>
              </a:r>
              <a:endParaRPr lang="zh-CN" altLang="en-US" sz="4400" b="1">
                <a:latin typeface="方正隶变_GBK" panose="02000000000000000000" charset="-122"/>
                <a:ea typeface="方正隶变_GBK" panose="02000000000000000000" charset="-122"/>
                <a:cs typeface="方正隶变_GBK" panose="02000000000000000000" charset="-122"/>
              </a:endParaRPr>
            </a:p>
          </p:txBody>
        </p:sp>
      </p:grpSp>
      <p:grpSp>
        <p:nvGrpSpPr>
          <p:cNvPr id="3" name="组合 2"/>
          <p:cNvGrpSpPr/>
          <p:nvPr/>
        </p:nvGrpSpPr>
        <p:grpSpPr>
          <a:xfrm>
            <a:off x="210185" y="85090"/>
            <a:ext cx="5086985" cy="6775450"/>
            <a:chOff x="86" y="88"/>
            <a:chExt cx="7974" cy="10670"/>
          </a:xfrm>
        </p:grpSpPr>
        <p:pic>
          <p:nvPicPr>
            <p:cNvPr id="44036" name="图片 47107" descr="5tI146b5GWTIqqU735eg"/>
            <p:cNvPicPr>
              <a:picLocks noChangeAspect="1"/>
            </p:cNvPicPr>
            <p:nvPr/>
          </p:nvPicPr>
          <p:blipFill>
            <a:blip r:embed="rId2"/>
            <a:stretch>
              <a:fillRect/>
            </a:stretch>
          </p:blipFill>
          <p:spPr>
            <a:xfrm>
              <a:off x="86" y="88"/>
              <a:ext cx="7974" cy="10670"/>
            </a:xfrm>
            <a:prstGeom prst="rect">
              <a:avLst/>
            </a:prstGeom>
            <a:noFill/>
            <a:ln w="9525" cap="flat" cmpd="sng">
              <a:solidFill>
                <a:schemeClr val="bg1"/>
              </a:solidFill>
              <a:prstDash val="solid"/>
              <a:miter/>
              <a:headEnd type="none" w="med" len="med"/>
              <a:tailEnd type="none" w="med" len="med"/>
            </a:ln>
          </p:spPr>
        </p:pic>
        <p:sp>
          <p:nvSpPr>
            <p:cNvPr id="44037" name="文本框 47108"/>
            <p:cNvSpPr txBox="1"/>
            <p:nvPr/>
          </p:nvSpPr>
          <p:spPr>
            <a:xfrm>
              <a:off x="86" y="88"/>
              <a:ext cx="3145" cy="1210"/>
            </a:xfrm>
            <a:prstGeom prst="rect">
              <a:avLst/>
            </a:prstGeom>
            <a:noFill/>
            <a:ln w="9525">
              <a:noFill/>
            </a:ln>
          </p:spPr>
          <p:txBody>
            <a:bodyPr anchor="t">
              <a:spAutoFit/>
            </a:bodyPr>
            <a:lstStyle/>
            <a:p>
              <a:r>
                <a:rPr lang="zh-CN" altLang="en-US" sz="4400">
                  <a:solidFill>
                    <a:schemeClr val="tx1"/>
                  </a:solidFill>
                  <a:latin typeface="方正瘦金书简体加粗" panose="02010600010101010101" charset="-122"/>
                  <a:ea typeface="方正瘦金书简体加粗" panose="02010600010101010101" charset="-122"/>
                </a:rPr>
                <a:t>脊吻</a:t>
              </a:r>
              <a:endParaRPr lang="zh-CN" altLang="en-US" sz="4400" b="1">
                <a:solidFill>
                  <a:schemeClr val="tx1"/>
                </a:solidFill>
                <a:latin typeface="方正隶变_GBK" panose="02000000000000000000" charset="-122"/>
                <a:ea typeface="方正隶变_GBK" panose="02000000000000000000" charset="-122"/>
              </a:endParaRPr>
            </a:p>
          </p:txBody>
        </p:sp>
      </p:grpSp>
      <p:grpSp>
        <p:nvGrpSpPr>
          <p:cNvPr id="6" name="组合 5"/>
          <p:cNvGrpSpPr/>
          <p:nvPr/>
        </p:nvGrpSpPr>
        <p:grpSpPr>
          <a:xfrm>
            <a:off x="6614795" y="85299"/>
            <a:ext cx="5391150" cy="3589637"/>
            <a:chOff x="2805" y="12076"/>
            <a:chExt cx="6840" cy="4251"/>
          </a:xfrm>
        </p:grpSpPr>
        <p:pic>
          <p:nvPicPr>
            <p:cNvPr id="43013" name="图片 46084" descr="C:\Users\Lenovo\Desktop\三福云.jpg三福云"/>
            <p:cNvPicPr>
              <a:picLocks noChangeAspect="1"/>
            </p:cNvPicPr>
            <p:nvPr/>
          </p:nvPicPr>
          <p:blipFill>
            <a:blip r:embed="rId3"/>
            <a:stretch>
              <a:fillRect/>
            </a:stretch>
          </p:blipFill>
          <p:spPr>
            <a:xfrm>
              <a:off x="2805" y="12076"/>
              <a:ext cx="6840" cy="4251"/>
            </a:xfrm>
            <a:prstGeom prst="rect">
              <a:avLst/>
            </a:prstGeom>
            <a:noFill/>
            <a:ln w="9525" cap="flat" cmpd="sng">
              <a:solidFill>
                <a:schemeClr val="bg1"/>
              </a:solidFill>
              <a:prstDash val="solid"/>
              <a:miter/>
              <a:headEnd type="none" w="med" len="med"/>
              <a:tailEnd type="none" w="med" len="med"/>
            </a:ln>
          </p:spPr>
        </p:pic>
        <p:sp>
          <p:nvSpPr>
            <p:cNvPr id="43014" name="文本框 46085"/>
            <p:cNvSpPr txBox="1"/>
            <p:nvPr/>
          </p:nvSpPr>
          <p:spPr>
            <a:xfrm>
              <a:off x="5746" y="13562"/>
              <a:ext cx="862" cy="2514"/>
            </a:xfrm>
            <a:prstGeom prst="rect">
              <a:avLst/>
            </a:prstGeom>
            <a:noFill/>
            <a:ln w="9525">
              <a:noFill/>
            </a:ln>
          </p:spPr>
          <p:txBody>
            <a:bodyPr wrap="square" anchor="ctr" anchorCtr="0">
              <a:spAutoFit/>
            </a:bodyPr>
            <a:lstStyle/>
            <a:p>
              <a:r>
                <a:rPr lang="zh-CN" altLang="en-US" sz="4400">
                  <a:solidFill>
                    <a:schemeClr val="bg1"/>
                  </a:solidFill>
                  <a:latin typeface="方正瘦金书简体加粗" panose="02010600010101010101" charset="-122"/>
                  <a:ea typeface="方正瘦金书简体加粗" panose="02010600010101010101" charset="-122"/>
                  <a:cs typeface="方正隶变_GBK" panose="02000000000000000000" charset="-122"/>
                </a:rPr>
                <a:t>三福云</a:t>
              </a:r>
              <a:endParaRPr lang="zh-CN" altLang="en-US" sz="4400">
                <a:solidFill>
                  <a:schemeClr val="bg1"/>
                </a:solidFill>
                <a:latin typeface="方正瘦金书简体加粗" panose="02010600010101010101" charset="-122"/>
                <a:ea typeface="方正瘦金书简体加粗" panose="02010600010101010101" charset="-122"/>
                <a:cs typeface="方正隶变_GBK" panose="02000000000000000000" charset="-122"/>
              </a:endParaRPr>
            </a:p>
          </p:txBody>
        </p:sp>
      </p:grpSp>
      <p:grpSp>
        <p:nvGrpSpPr>
          <p:cNvPr id="4" name="组合 3"/>
          <p:cNvGrpSpPr/>
          <p:nvPr/>
        </p:nvGrpSpPr>
        <p:grpSpPr>
          <a:xfrm>
            <a:off x="6429375" y="90170"/>
            <a:ext cx="5576570" cy="6729730"/>
            <a:chOff x="10682" y="160"/>
            <a:chExt cx="8294" cy="10598"/>
          </a:xfrm>
        </p:grpSpPr>
        <p:pic>
          <p:nvPicPr>
            <p:cNvPr id="44035" name="图片 47106" descr="屋顶"/>
            <p:cNvPicPr>
              <a:picLocks noChangeAspect="1"/>
            </p:cNvPicPr>
            <p:nvPr/>
          </p:nvPicPr>
          <p:blipFill>
            <a:blip r:embed="rId4"/>
            <a:stretch>
              <a:fillRect/>
            </a:stretch>
          </p:blipFill>
          <p:spPr>
            <a:xfrm>
              <a:off x="10682" y="160"/>
              <a:ext cx="8294" cy="10598"/>
            </a:xfrm>
            <a:prstGeom prst="rect">
              <a:avLst/>
            </a:prstGeom>
            <a:noFill/>
            <a:ln w="9525" cap="flat" cmpd="sng">
              <a:solidFill>
                <a:schemeClr val="bg1"/>
              </a:solidFill>
              <a:prstDash val="solid"/>
              <a:miter/>
              <a:headEnd type="none" w="med" len="med"/>
              <a:tailEnd type="none" w="med" len="med"/>
            </a:ln>
          </p:spPr>
        </p:pic>
        <p:sp>
          <p:nvSpPr>
            <p:cNvPr id="44034" name="文本框 47105"/>
            <p:cNvSpPr txBox="1"/>
            <p:nvPr/>
          </p:nvSpPr>
          <p:spPr>
            <a:xfrm>
              <a:off x="10994" y="377"/>
              <a:ext cx="3240" cy="1210"/>
            </a:xfrm>
            <a:prstGeom prst="rect">
              <a:avLst/>
            </a:prstGeom>
            <a:noFill/>
            <a:ln w="9525">
              <a:noFill/>
            </a:ln>
          </p:spPr>
          <p:txBody>
            <a:bodyPr anchor="t">
              <a:spAutoFit/>
            </a:bodyPr>
            <a:lstStyle/>
            <a:p>
              <a:r>
                <a:rPr lang="zh-CN" altLang="en-US" sz="4400">
                  <a:solidFill>
                    <a:schemeClr val="tx1"/>
                  </a:solidFill>
                  <a:latin typeface="方正瘦金书简体加粗" panose="02010600010101010101" charset="-122"/>
                  <a:ea typeface="方正瘦金书简体加粗" panose="02010600010101010101" charset="-122"/>
                </a:rPr>
                <a:t>瓦当</a:t>
              </a:r>
              <a:endParaRPr lang="zh-CN" altLang="en-US" sz="4400">
                <a:solidFill>
                  <a:schemeClr val="tx1"/>
                </a:solidFill>
                <a:latin typeface="方正瘦金书简体加粗" panose="02010600010101010101" charset="-122"/>
                <a:ea typeface="方正瘦金书简体加粗" panose="02010600010101010101" charset="-122"/>
              </a:endParaRPr>
            </a:p>
          </p:txBody>
        </p:sp>
      </p:grpSp>
      <p:grpSp>
        <p:nvGrpSpPr>
          <p:cNvPr id="8" name="组合 7"/>
          <p:cNvGrpSpPr/>
          <p:nvPr/>
        </p:nvGrpSpPr>
        <p:grpSpPr>
          <a:xfrm>
            <a:off x="209850" y="107950"/>
            <a:ext cx="10088563" cy="6753225"/>
            <a:chOff x="4370" y="2811"/>
            <a:chExt cx="9461" cy="7854"/>
          </a:xfrm>
        </p:grpSpPr>
        <p:pic>
          <p:nvPicPr>
            <p:cNvPr id="2" name="图片 1" descr="C:\Users\Lenovo\Desktop\屋顶装饰2.jpg屋顶装饰2"/>
            <p:cNvPicPr>
              <a:picLocks noChangeAspect="1"/>
            </p:cNvPicPr>
            <p:nvPr/>
          </p:nvPicPr>
          <p:blipFill>
            <a:blip r:embed="rId5"/>
            <a:stretch>
              <a:fillRect/>
            </a:stretch>
          </p:blipFill>
          <p:spPr>
            <a:xfrm>
              <a:off x="4370" y="2811"/>
              <a:ext cx="9461" cy="7854"/>
            </a:xfrm>
            <a:prstGeom prst="rect">
              <a:avLst/>
            </a:prstGeom>
          </p:spPr>
        </p:pic>
        <p:sp>
          <p:nvSpPr>
            <p:cNvPr id="7" name="文本框 6"/>
            <p:cNvSpPr txBox="1"/>
            <p:nvPr/>
          </p:nvSpPr>
          <p:spPr>
            <a:xfrm>
              <a:off x="5814" y="3478"/>
              <a:ext cx="4937" cy="894"/>
            </a:xfrm>
            <a:prstGeom prst="rect">
              <a:avLst/>
            </a:prstGeom>
            <a:noFill/>
          </p:spPr>
          <p:txBody>
            <a:bodyPr wrap="square" rtlCol="0">
              <a:spAutoFit/>
            </a:bodyPr>
            <a:lstStyle/>
            <a:p>
              <a:r>
                <a:rPr lang="en-US" altLang="zh-CN" sz="4400">
                  <a:latin typeface="方正瘦金书简体加粗" panose="02010600010101010101" charset="-122"/>
                  <a:ea typeface="方正瘦金书简体加粗" panose="02010600010101010101" charset="-122"/>
                </a:rPr>
                <a:t>Ridge Beast</a:t>
              </a:r>
              <a:r>
                <a:rPr lang="zh-CN" altLang="en-US" sz="4400">
                  <a:latin typeface="方正瘦金书简体加粗" panose="02010600010101010101" charset="-122"/>
                  <a:ea typeface="方正瘦金书简体加粗" panose="02010600010101010101" charset="-122"/>
                </a:rPr>
                <a:t>垂脊吻</a:t>
              </a:r>
              <a:endParaRPr lang="zh-CN" altLang="en-US" sz="4400">
                <a:latin typeface="方正瘦金书简体加粗" panose="02010600010101010101" charset="-122"/>
                <a:ea typeface="方正瘦金书简体加粗" panose="02010600010101010101" charset="-122"/>
              </a:endParaRPr>
            </a:p>
          </p:txBody>
        </p:sp>
      </p:grpSp>
      <p:grpSp>
        <p:nvGrpSpPr>
          <p:cNvPr id="11" name="组合 10"/>
          <p:cNvGrpSpPr/>
          <p:nvPr/>
        </p:nvGrpSpPr>
        <p:grpSpPr>
          <a:xfrm>
            <a:off x="6824980" y="85090"/>
            <a:ext cx="5553075" cy="6772275"/>
            <a:chOff x="10455" y="170"/>
            <a:chExt cx="8745" cy="10665"/>
          </a:xfrm>
        </p:grpSpPr>
        <p:pic>
          <p:nvPicPr>
            <p:cNvPr id="13" name="图片 111618" descr="门环3"/>
            <p:cNvPicPr>
              <a:picLocks noChangeAspect="1"/>
            </p:cNvPicPr>
            <p:nvPr/>
          </p:nvPicPr>
          <p:blipFill>
            <a:blip r:embed="rId6"/>
            <a:srcRect l="4503" r="4503" b="2945"/>
            <a:stretch>
              <a:fillRect/>
            </a:stretch>
          </p:blipFill>
          <p:spPr>
            <a:xfrm>
              <a:off x="10455" y="4902"/>
              <a:ext cx="8453" cy="5933"/>
            </a:xfrm>
            <a:prstGeom prst="rect">
              <a:avLst/>
            </a:prstGeom>
            <a:noFill/>
            <a:ln w="9525">
              <a:noFill/>
            </a:ln>
          </p:spPr>
        </p:pic>
        <p:pic>
          <p:nvPicPr>
            <p:cNvPr id="9" name="图片 8" descr="门环"/>
            <p:cNvPicPr>
              <a:picLocks noChangeAspect="1"/>
            </p:cNvPicPr>
            <p:nvPr/>
          </p:nvPicPr>
          <p:blipFill>
            <a:blip r:embed="rId7"/>
            <a:stretch>
              <a:fillRect/>
            </a:stretch>
          </p:blipFill>
          <p:spPr>
            <a:xfrm>
              <a:off x="10455" y="170"/>
              <a:ext cx="8452" cy="5631"/>
            </a:xfrm>
            <a:prstGeom prst="rect">
              <a:avLst/>
            </a:prstGeom>
          </p:spPr>
        </p:pic>
        <p:sp>
          <p:nvSpPr>
            <p:cNvPr id="10" name="文本框 9"/>
            <p:cNvSpPr txBox="1"/>
            <p:nvPr/>
          </p:nvSpPr>
          <p:spPr>
            <a:xfrm>
              <a:off x="17677" y="1111"/>
              <a:ext cx="1523" cy="2276"/>
            </a:xfrm>
            <a:prstGeom prst="rect">
              <a:avLst/>
            </a:prstGeom>
            <a:noFill/>
          </p:spPr>
          <p:txBody>
            <a:bodyPr wrap="square" rtlCol="0">
              <a:spAutoFit/>
            </a:bodyPr>
            <a:lstStyle/>
            <a:p>
              <a:pPr algn="l">
                <a:buClrTx/>
                <a:buSzTx/>
                <a:buFontTx/>
              </a:pPr>
              <a:r>
                <a:rPr lang="zh-CN" altLang="en-US" sz="4400" b="1">
                  <a:solidFill>
                    <a:schemeClr val="bg1"/>
                  </a:solidFill>
                  <a:latin typeface="方正瘦金书简体加粗" panose="02010600010101010101" charset="-122"/>
                  <a:ea typeface="方正瘦金书简体加粗" panose="02010600010101010101" charset="-122"/>
                  <a:cs typeface="方正隶变_GBK" panose="02000000000000000000" charset="-122"/>
                </a:rPr>
                <a:t>门环</a:t>
              </a:r>
              <a:endParaRPr lang="zh-CN" altLang="en-US" sz="4400" b="1">
                <a:solidFill>
                  <a:schemeClr val="bg1"/>
                </a:solidFill>
                <a:latin typeface="方正瘦金书简体加粗" panose="02010600010101010101" charset="-122"/>
                <a:ea typeface="方正瘦金书简体加粗" panose="02010600010101010101" charset="-122"/>
                <a:cs typeface="方正隶变_GBK" panose="02000000000000000000" charset="-122"/>
              </a:endParaRPr>
            </a:p>
          </p:txBody>
        </p:sp>
      </p:grpSp>
      <p:sp>
        <p:nvSpPr>
          <p:cNvPr id="43012" name="文本框 46083"/>
          <p:cNvSpPr txBox="1"/>
          <p:nvPr/>
        </p:nvSpPr>
        <p:spPr>
          <a:xfrm>
            <a:off x="428625" y="4478020"/>
            <a:ext cx="3484880" cy="2122805"/>
          </a:xfrm>
          <a:prstGeom prst="rect">
            <a:avLst/>
          </a:prstGeom>
          <a:noFill/>
          <a:ln w="9525">
            <a:noFill/>
          </a:ln>
        </p:spPr>
        <p:txBody>
          <a:bodyPr wrap="square" anchor="t">
            <a:spAutoFit/>
          </a:bodyPr>
          <a:lstStyle/>
          <a:p>
            <a:r>
              <a:rPr lang="en-US" altLang="zh-CN" sz="4400" b="1">
                <a:solidFill>
                  <a:schemeClr val="bg1"/>
                </a:solidFill>
                <a:latin typeface="方正苏新诗柳楷简体" panose="02000000000000000000" charset="-122"/>
                <a:ea typeface="方正苏新诗柳楷简体" panose="02000000000000000000" charset="-122"/>
              </a:rPr>
              <a:t>8 </a:t>
            </a:r>
            <a:r>
              <a:rPr lang="zh-CN" altLang="en-US" sz="4400" b="1">
                <a:solidFill>
                  <a:schemeClr val="bg1"/>
                </a:solidFill>
                <a:latin typeface="方正苏新诗柳楷简体" panose="02000000000000000000" charset="-122"/>
                <a:ea typeface="方正苏新诗柳楷简体" panose="02000000000000000000" charset="-122"/>
              </a:rPr>
              <a:t>Decorative function of components</a:t>
            </a:r>
            <a:endParaRPr lang="zh-CN" altLang="en-US" sz="4400" b="1">
              <a:solidFill>
                <a:schemeClr val="bg1"/>
              </a:solidFill>
              <a:latin typeface="方正苏新诗柳楷简体" panose="02000000000000000000" charset="-122"/>
              <a:ea typeface="方正苏新诗柳楷简体" panose="02000000000000000000" charset="-122"/>
            </a:endParaRPr>
          </a:p>
        </p:txBody>
      </p:sp>
      <p:sp>
        <p:nvSpPr>
          <p:cNvPr id="12" name="文本框 11"/>
          <p:cNvSpPr txBox="1"/>
          <p:nvPr/>
        </p:nvSpPr>
        <p:spPr>
          <a:xfrm>
            <a:off x="7779385" y="487680"/>
            <a:ext cx="2456180" cy="1445260"/>
          </a:xfrm>
          <a:prstGeom prst="rect">
            <a:avLst/>
          </a:prstGeom>
          <a:noFill/>
        </p:spPr>
        <p:txBody>
          <a:bodyPr wrap="square" rtlCol="0">
            <a:spAutoFit/>
          </a:bodyPr>
          <a:p>
            <a:r>
              <a:rPr lang="en-US" altLang="zh-CN" sz="4400">
                <a:solidFill>
                  <a:schemeClr val="bg1"/>
                </a:solidFill>
                <a:latin typeface="方正瘦金书简体加粗" panose="02010600010101010101" charset="-122"/>
                <a:ea typeface="方正瘦金书简体加粗" panose="02010600010101010101" charset="-122"/>
              </a:rPr>
              <a:t>Door knockers</a:t>
            </a:r>
            <a:endParaRPr lang="en-US" altLang="zh-CN" sz="4400">
              <a:solidFill>
                <a:schemeClr val="bg1"/>
              </a:solidFill>
              <a:latin typeface="方正瘦金书简体加粗" panose="02010600010101010101" charset="-122"/>
              <a:ea typeface="方正瘦金书简体加粗" panose="0201060001010101010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43012"/>
                                        </p:tgtEl>
                                        <p:attrNameLst>
                                          <p:attrName>style.visibility</p:attrName>
                                        </p:attrNameLst>
                                      </p:cBhvr>
                                      <p:to>
                                        <p:strVal val="visible"/>
                                      </p:to>
                                    </p:set>
                                    <p:animEffect transition="in" filter="wipe(down)">
                                      <p:cBhvr>
                                        <p:cTn id="29" dur="500"/>
                                        <p:tgtEl>
                                          <p:spTgt spid="430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10185" y="85090"/>
            <a:ext cx="4851400" cy="6687185"/>
            <a:chOff x="-3795" y="12075"/>
            <a:chExt cx="6120" cy="7920"/>
          </a:xfrm>
          <a:solidFill>
            <a:schemeClr val="tx1"/>
          </a:solidFill>
        </p:grpSpPr>
        <p:pic>
          <p:nvPicPr>
            <p:cNvPr id="43010" name="图片 46081" descr="霸王拳"/>
            <p:cNvPicPr>
              <a:picLocks noChangeAspect="1"/>
            </p:cNvPicPr>
            <p:nvPr/>
          </p:nvPicPr>
          <p:blipFill>
            <a:blip r:embed="rId1">
              <a:clrChange>
                <a:clrFrom>
                  <a:srgbClr val="0C170F"/>
                </a:clrFrom>
                <a:clrTo>
                  <a:srgbClr val="0C170F">
                    <a:alpha val="0"/>
                  </a:srgbClr>
                </a:clrTo>
              </a:clrChange>
            </a:blip>
            <a:stretch>
              <a:fillRect/>
            </a:stretch>
          </p:blipFill>
          <p:spPr>
            <a:xfrm>
              <a:off x="-3795" y="12075"/>
              <a:ext cx="6120" cy="7920"/>
            </a:xfrm>
            <a:prstGeom prst="rect">
              <a:avLst/>
            </a:prstGeom>
            <a:grpFill/>
            <a:ln w="9525" cap="flat" cmpd="sng">
              <a:solidFill>
                <a:schemeClr val="bg1"/>
              </a:solidFill>
              <a:prstDash val="solid"/>
              <a:miter/>
              <a:headEnd type="none" w="med" len="med"/>
              <a:tailEnd type="none" w="med" len="med"/>
            </a:ln>
          </p:spPr>
        </p:pic>
        <p:sp>
          <p:nvSpPr>
            <p:cNvPr id="43011" name="矩形 46082"/>
            <p:cNvSpPr/>
            <p:nvPr/>
          </p:nvSpPr>
          <p:spPr>
            <a:xfrm>
              <a:off x="-2355" y="12652"/>
              <a:ext cx="2920" cy="910"/>
            </a:xfrm>
            <a:prstGeom prst="rect">
              <a:avLst/>
            </a:prstGeom>
            <a:grpFill/>
            <a:ln w="9525">
              <a:noFill/>
            </a:ln>
          </p:spPr>
          <p:txBody>
            <a:bodyPr wrap="square" anchor="ctr">
              <a:spAutoFit/>
            </a:bodyPr>
            <a:lstStyle/>
            <a:p>
              <a:r>
                <a:rPr lang="zh-CN" altLang="en-US" sz="4400">
                  <a:solidFill>
                    <a:schemeClr val="bg1"/>
                  </a:solidFill>
                  <a:latin typeface="方正瘦金书简体加粗" panose="02010600010101010101" charset="-122"/>
                  <a:ea typeface="方正瘦金书简体加粗" panose="02010600010101010101" charset="-122"/>
                  <a:cs typeface="方正隶变_GBK" panose="02000000000000000000" charset="-122"/>
                </a:rPr>
                <a:t>霸王拳</a:t>
              </a:r>
              <a:r>
                <a:rPr lang="zh-CN" altLang="en-US" sz="4400" b="1">
                  <a:latin typeface="方正隶变_GBK" panose="02000000000000000000" charset="-122"/>
                  <a:ea typeface="方正隶变_GBK" panose="02000000000000000000" charset="-122"/>
                  <a:cs typeface="方正隶变_GBK" panose="02000000000000000000" charset="-122"/>
                </a:rPr>
                <a:t> </a:t>
              </a:r>
              <a:endParaRPr lang="zh-CN" altLang="en-US" sz="4400" b="1">
                <a:latin typeface="方正隶变_GBK" panose="02000000000000000000" charset="-122"/>
                <a:ea typeface="方正隶变_GBK" panose="02000000000000000000" charset="-122"/>
                <a:cs typeface="方正隶变_GBK" panose="02000000000000000000" charset="-122"/>
              </a:endParaRPr>
            </a:p>
          </p:txBody>
        </p:sp>
      </p:grpSp>
      <p:grpSp>
        <p:nvGrpSpPr>
          <p:cNvPr id="3" name="组合 2"/>
          <p:cNvGrpSpPr/>
          <p:nvPr/>
        </p:nvGrpSpPr>
        <p:grpSpPr>
          <a:xfrm>
            <a:off x="210185" y="85090"/>
            <a:ext cx="5086985" cy="6775450"/>
            <a:chOff x="86" y="88"/>
            <a:chExt cx="7974" cy="10670"/>
          </a:xfrm>
        </p:grpSpPr>
        <p:pic>
          <p:nvPicPr>
            <p:cNvPr id="44036" name="图片 47107" descr="5tI146b5GWTIqqU735eg"/>
            <p:cNvPicPr>
              <a:picLocks noChangeAspect="1"/>
            </p:cNvPicPr>
            <p:nvPr/>
          </p:nvPicPr>
          <p:blipFill>
            <a:blip r:embed="rId2"/>
            <a:stretch>
              <a:fillRect/>
            </a:stretch>
          </p:blipFill>
          <p:spPr>
            <a:xfrm>
              <a:off x="86" y="88"/>
              <a:ext cx="7974" cy="10670"/>
            </a:xfrm>
            <a:prstGeom prst="rect">
              <a:avLst/>
            </a:prstGeom>
            <a:noFill/>
            <a:ln w="9525" cap="flat" cmpd="sng">
              <a:solidFill>
                <a:schemeClr val="bg1"/>
              </a:solidFill>
              <a:prstDash val="solid"/>
              <a:miter/>
              <a:headEnd type="none" w="med" len="med"/>
              <a:tailEnd type="none" w="med" len="med"/>
            </a:ln>
          </p:spPr>
        </p:pic>
        <p:sp>
          <p:nvSpPr>
            <p:cNvPr id="44037" name="文本框 47108"/>
            <p:cNvSpPr txBox="1"/>
            <p:nvPr/>
          </p:nvSpPr>
          <p:spPr>
            <a:xfrm>
              <a:off x="86" y="88"/>
              <a:ext cx="3145" cy="1210"/>
            </a:xfrm>
            <a:prstGeom prst="rect">
              <a:avLst/>
            </a:prstGeom>
            <a:noFill/>
            <a:ln w="9525">
              <a:noFill/>
            </a:ln>
          </p:spPr>
          <p:txBody>
            <a:bodyPr anchor="t">
              <a:spAutoFit/>
            </a:bodyPr>
            <a:lstStyle/>
            <a:p>
              <a:r>
                <a:rPr lang="zh-CN" altLang="en-US" sz="4400">
                  <a:solidFill>
                    <a:schemeClr val="tx1"/>
                  </a:solidFill>
                  <a:latin typeface="方正瘦金书简体加粗" panose="02010600010101010101" charset="-122"/>
                  <a:ea typeface="方正瘦金书简体加粗" panose="02010600010101010101" charset="-122"/>
                </a:rPr>
                <a:t>脊吻</a:t>
              </a:r>
              <a:endParaRPr lang="zh-CN" altLang="en-US" sz="4400" b="1">
                <a:solidFill>
                  <a:schemeClr val="tx1"/>
                </a:solidFill>
                <a:latin typeface="方正隶变_GBK" panose="02000000000000000000" charset="-122"/>
                <a:ea typeface="方正隶变_GBK" panose="02000000000000000000" charset="-122"/>
              </a:endParaRPr>
            </a:p>
          </p:txBody>
        </p:sp>
      </p:grpSp>
      <p:grpSp>
        <p:nvGrpSpPr>
          <p:cNvPr id="8" name="组合 7"/>
          <p:cNvGrpSpPr/>
          <p:nvPr/>
        </p:nvGrpSpPr>
        <p:grpSpPr>
          <a:xfrm>
            <a:off x="209850" y="107950"/>
            <a:ext cx="6804262" cy="6753225"/>
            <a:chOff x="4370" y="2811"/>
            <a:chExt cx="6381" cy="7854"/>
          </a:xfrm>
        </p:grpSpPr>
        <p:pic>
          <p:nvPicPr>
            <p:cNvPr id="2" name="图片 1" descr="C:\Users\Lenovo\Desktop\屋顶装饰2.jpg屋顶装饰2"/>
            <p:cNvPicPr>
              <a:picLocks noChangeAspect="1"/>
            </p:cNvPicPr>
            <p:nvPr/>
          </p:nvPicPr>
          <p:blipFill>
            <a:blip r:embed="rId3"/>
            <a:stretch>
              <a:fillRect/>
            </a:stretch>
          </p:blipFill>
          <p:spPr>
            <a:xfrm>
              <a:off x="4370" y="2811"/>
              <a:ext cx="4877" cy="7854"/>
            </a:xfrm>
            <a:prstGeom prst="rect">
              <a:avLst/>
            </a:prstGeom>
          </p:spPr>
        </p:pic>
        <p:sp>
          <p:nvSpPr>
            <p:cNvPr id="7" name="文本框 6"/>
            <p:cNvSpPr txBox="1"/>
            <p:nvPr/>
          </p:nvSpPr>
          <p:spPr>
            <a:xfrm>
              <a:off x="5814" y="3478"/>
              <a:ext cx="4937" cy="894"/>
            </a:xfrm>
            <a:prstGeom prst="rect">
              <a:avLst/>
            </a:prstGeom>
            <a:noFill/>
          </p:spPr>
          <p:txBody>
            <a:bodyPr wrap="square" rtlCol="0">
              <a:spAutoFit/>
            </a:bodyPr>
            <a:lstStyle/>
            <a:p>
              <a:r>
                <a:rPr lang="en-US" altLang="zh-CN" sz="4400">
                  <a:latin typeface="方正瘦金书简体加粗" panose="02010600010101010101" charset="-122"/>
                  <a:ea typeface="方正瘦金书简体加粗" panose="02010600010101010101" charset="-122"/>
                </a:rPr>
                <a:t>Ridge Beast</a:t>
              </a:r>
              <a:r>
                <a:rPr lang="zh-CN" altLang="en-US" sz="4400">
                  <a:latin typeface="方正瘦金书简体加粗" panose="02010600010101010101" charset="-122"/>
                  <a:ea typeface="方正瘦金书简体加粗" panose="02010600010101010101" charset="-122"/>
                </a:rPr>
                <a:t>垂脊吻</a:t>
              </a:r>
              <a:endParaRPr lang="zh-CN" altLang="en-US" sz="4400">
                <a:latin typeface="方正瘦金书简体加粗" panose="02010600010101010101" charset="-122"/>
                <a:ea typeface="方正瘦金书简体加粗" panose="02010600010101010101" charset="-122"/>
              </a:endParaRPr>
            </a:p>
          </p:txBody>
        </p:sp>
      </p:grpSp>
      <p:sp>
        <p:nvSpPr>
          <p:cNvPr id="43012" name="文本框 46083"/>
          <p:cNvSpPr txBox="1"/>
          <p:nvPr/>
        </p:nvSpPr>
        <p:spPr>
          <a:xfrm>
            <a:off x="429260" y="4364355"/>
            <a:ext cx="3237230" cy="2122805"/>
          </a:xfrm>
          <a:prstGeom prst="rect">
            <a:avLst/>
          </a:prstGeom>
          <a:noFill/>
          <a:ln w="9525">
            <a:noFill/>
          </a:ln>
        </p:spPr>
        <p:txBody>
          <a:bodyPr wrap="square" anchor="t">
            <a:spAutoFit/>
          </a:bodyPr>
          <a:lstStyle/>
          <a:p>
            <a:r>
              <a:rPr lang="en-US" altLang="zh-CN" sz="4400" b="1">
                <a:solidFill>
                  <a:schemeClr val="bg1"/>
                </a:solidFill>
                <a:latin typeface="方正苏新诗柳楷简体" panose="02000000000000000000" charset="-122"/>
                <a:ea typeface="方正苏新诗柳楷简体" panose="02000000000000000000" charset="-122"/>
              </a:rPr>
              <a:t>8 </a:t>
            </a:r>
            <a:r>
              <a:rPr lang="zh-CN" altLang="en-US" sz="4400" b="1">
                <a:solidFill>
                  <a:schemeClr val="bg1"/>
                </a:solidFill>
                <a:latin typeface="方正苏新诗柳楷简体" panose="02000000000000000000" charset="-122"/>
                <a:ea typeface="方正苏新诗柳楷简体" panose="02000000000000000000" charset="-122"/>
              </a:rPr>
              <a:t>Decorative function of components</a:t>
            </a:r>
            <a:endParaRPr lang="zh-CN" altLang="en-US" sz="4400" b="1">
              <a:solidFill>
                <a:schemeClr val="bg1"/>
              </a:solidFill>
              <a:latin typeface="方正苏新诗柳楷简体" panose="02000000000000000000" charset="-122"/>
              <a:ea typeface="方正苏新诗柳楷简体" panose="02000000000000000000" charset="-122"/>
            </a:endParaRPr>
          </a:p>
        </p:txBody>
      </p:sp>
      <p:pic>
        <p:nvPicPr>
          <p:cNvPr id="12" name="图片 11"/>
          <p:cNvPicPr>
            <a:picLocks noChangeAspect="1"/>
          </p:cNvPicPr>
          <p:nvPr>
            <p:custDataLst>
              <p:tags r:id="rId4"/>
            </p:custDataLst>
          </p:nvPr>
        </p:nvPicPr>
        <p:blipFill>
          <a:blip r:embed="rId5"/>
          <a:stretch>
            <a:fillRect/>
          </a:stretch>
        </p:blipFill>
        <p:spPr>
          <a:xfrm>
            <a:off x="6472555" y="382905"/>
            <a:ext cx="4714875" cy="3305175"/>
          </a:xfrm>
          <a:prstGeom prst="rect">
            <a:avLst/>
          </a:prstGeom>
        </p:spPr>
      </p:pic>
      <p:sp>
        <p:nvSpPr>
          <p:cNvPr id="15" name="文本框 14"/>
          <p:cNvSpPr txBox="1"/>
          <p:nvPr/>
        </p:nvSpPr>
        <p:spPr>
          <a:xfrm>
            <a:off x="5542915" y="4252595"/>
            <a:ext cx="6096000" cy="1938020"/>
          </a:xfrm>
          <a:prstGeom prst="rect">
            <a:avLst/>
          </a:prstGeom>
          <a:noFill/>
        </p:spPr>
        <p:txBody>
          <a:bodyPr wrap="square" rtlCol="0" anchor="t">
            <a:spAutoFit/>
          </a:bodyPr>
          <a:p>
            <a:r>
              <a:rPr lang="en-US" altLang="zh-CN" sz="2000">
                <a:latin typeface="方正瘦金书简体加粗" panose="02010600010101010101" charset="-122"/>
                <a:ea typeface="方正瘦金书简体加粗" panose="02010600010101010101" charset="-122"/>
              </a:rPr>
              <a:t>Ridge beasts,  are decorative sculptures located at the ends of the roof ridges in traditional Chinese architecture. </a:t>
            </a:r>
            <a:endParaRPr lang="en-US" altLang="zh-CN" sz="2000">
              <a:latin typeface="方正瘦金书简体加粗" panose="02010600010101010101" charset="-122"/>
              <a:ea typeface="方正瘦金书简体加粗" panose="02010600010101010101" charset="-122"/>
            </a:endParaRPr>
          </a:p>
          <a:p>
            <a:r>
              <a:rPr lang="en-US" altLang="zh-CN" sz="2000">
                <a:latin typeface="方正瘦金书简体加粗" panose="02010600010101010101" charset="-122"/>
                <a:ea typeface="方正瘦金书简体加粗" panose="02010600010101010101" charset="-122"/>
              </a:rPr>
              <a:t>These sculptures come in various forms, typically depicting mythical creatures, and are believed to protect the house by warding off evil and ensuring safety.</a:t>
            </a:r>
            <a:endParaRPr lang="en-US" altLang="zh-CN" sz="2000">
              <a:latin typeface="方正瘦金书简体加粗" panose="02010600010101010101" charset="-122"/>
              <a:ea typeface="方正瘦金书简体加粗" panose="0201060001010101010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3012"/>
                                        </p:tgtEl>
                                        <p:attrNameLst>
                                          <p:attrName>style.visibility</p:attrName>
                                        </p:attrNameLst>
                                      </p:cBhvr>
                                      <p:to>
                                        <p:strVal val="visible"/>
                                      </p:to>
                                    </p:set>
                                    <p:animEffect transition="in" filter="wipe(down)">
                                      <p:cBhvr>
                                        <p:cTn id="17" dur="500"/>
                                        <p:tgtEl>
                                          <p:spTgt spid="430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6614795" y="85299"/>
            <a:ext cx="5391150" cy="3589637"/>
            <a:chOff x="2805" y="12076"/>
            <a:chExt cx="6840" cy="4251"/>
          </a:xfrm>
        </p:grpSpPr>
        <p:pic>
          <p:nvPicPr>
            <p:cNvPr id="43013" name="图片 46084" descr="C:\Users\Lenovo\Desktop\三福云.jpg三福云"/>
            <p:cNvPicPr>
              <a:picLocks noChangeAspect="1"/>
            </p:cNvPicPr>
            <p:nvPr/>
          </p:nvPicPr>
          <p:blipFill>
            <a:blip r:embed="rId1"/>
            <a:stretch>
              <a:fillRect/>
            </a:stretch>
          </p:blipFill>
          <p:spPr>
            <a:xfrm>
              <a:off x="2805" y="12076"/>
              <a:ext cx="6840" cy="4251"/>
            </a:xfrm>
            <a:prstGeom prst="rect">
              <a:avLst/>
            </a:prstGeom>
            <a:noFill/>
            <a:ln w="9525" cap="flat" cmpd="sng">
              <a:solidFill>
                <a:schemeClr val="bg1"/>
              </a:solidFill>
              <a:prstDash val="solid"/>
              <a:miter/>
              <a:headEnd type="none" w="med" len="med"/>
              <a:tailEnd type="none" w="med" len="med"/>
            </a:ln>
          </p:spPr>
        </p:pic>
        <p:sp>
          <p:nvSpPr>
            <p:cNvPr id="43014" name="文本框 46085"/>
            <p:cNvSpPr txBox="1"/>
            <p:nvPr/>
          </p:nvSpPr>
          <p:spPr>
            <a:xfrm>
              <a:off x="5746" y="13562"/>
              <a:ext cx="862" cy="2514"/>
            </a:xfrm>
            <a:prstGeom prst="rect">
              <a:avLst/>
            </a:prstGeom>
            <a:noFill/>
            <a:ln w="9525">
              <a:noFill/>
            </a:ln>
          </p:spPr>
          <p:txBody>
            <a:bodyPr wrap="square" anchor="ctr" anchorCtr="0">
              <a:spAutoFit/>
            </a:bodyPr>
            <a:lstStyle/>
            <a:p>
              <a:r>
                <a:rPr lang="zh-CN" altLang="en-US" sz="4400">
                  <a:solidFill>
                    <a:schemeClr val="bg1"/>
                  </a:solidFill>
                  <a:latin typeface="方正瘦金书简体加粗" panose="02010600010101010101" charset="-122"/>
                  <a:ea typeface="方正瘦金书简体加粗" panose="02010600010101010101" charset="-122"/>
                  <a:cs typeface="方正隶变_GBK" panose="02000000000000000000" charset="-122"/>
                </a:rPr>
                <a:t>三福云</a:t>
              </a:r>
              <a:endParaRPr lang="zh-CN" altLang="en-US" sz="4400">
                <a:solidFill>
                  <a:schemeClr val="bg1"/>
                </a:solidFill>
                <a:latin typeface="方正瘦金书简体加粗" panose="02010600010101010101" charset="-122"/>
                <a:ea typeface="方正瘦金书简体加粗" panose="02010600010101010101" charset="-122"/>
                <a:cs typeface="方正隶变_GBK" panose="02000000000000000000" charset="-122"/>
              </a:endParaRPr>
            </a:p>
          </p:txBody>
        </p:sp>
      </p:grpSp>
      <p:grpSp>
        <p:nvGrpSpPr>
          <p:cNvPr id="4" name="组合 3"/>
          <p:cNvGrpSpPr/>
          <p:nvPr/>
        </p:nvGrpSpPr>
        <p:grpSpPr>
          <a:xfrm>
            <a:off x="6429375" y="90170"/>
            <a:ext cx="5576570" cy="6729730"/>
            <a:chOff x="10682" y="160"/>
            <a:chExt cx="8294" cy="10598"/>
          </a:xfrm>
        </p:grpSpPr>
        <p:pic>
          <p:nvPicPr>
            <p:cNvPr id="44035" name="图片 47106" descr="屋顶"/>
            <p:cNvPicPr>
              <a:picLocks noChangeAspect="1"/>
            </p:cNvPicPr>
            <p:nvPr/>
          </p:nvPicPr>
          <p:blipFill>
            <a:blip r:embed="rId2"/>
            <a:stretch>
              <a:fillRect/>
            </a:stretch>
          </p:blipFill>
          <p:spPr>
            <a:xfrm>
              <a:off x="10682" y="160"/>
              <a:ext cx="8294" cy="10598"/>
            </a:xfrm>
            <a:prstGeom prst="rect">
              <a:avLst/>
            </a:prstGeom>
            <a:noFill/>
            <a:ln w="9525" cap="flat" cmpd="sng">
              <a:solidFill>
                <a:schemeClr val="bg1"/>
              </a:solidFill>
              <a:prstDash val="solid"/>
              <a:miter/>
              <a:headEnd type="none" w="med" len="med"/>
              <a:tailEnd type="none" w="med" len="med"/>
            </a:ln>
          </p:spPr>
        </p:pic>
        <p:sp>
          <p:nvSpPr>
            <p:cNvPr id="44034" name="文本框 47105"/>
            <p:cNvSpPr txBox="1"/>
            <p:nvPr/>
          </p:nvSpPr>
          <p:spPr>
            <a:xfrm>
              <a:off x="10994" y="377"/>
              <a:ext cx="3240" cy="1210"/>
            </a:xfrm>
            <a:prstGeom prst="rect">
              <a:avLst/>
            </a:prstGeom>
            <a:noFill/>
            <a:ln w="9525">
              <a:noFill/>
            </a:ln>
          </p:spPr>
          <p:txBody>
            <a:bodyPr anchor="t">
              <a:spAutoFit/>
            </a:bodyPr>
            <a:lstStyle/>
            <a:p>
              <a:r>
                <a:rPr lang="zh-CN" altLang="en-US" sz="4400">
                  <a:solidFill>
                    <a:schemeClr val="tx1"/>
                  </a:solidFill>
                  <a:latin typeface="方正瘦金书简体加粗" panose="02010600010101010101" charset="-122"/>
                  <a:ea typeface="方正瘦金书简体加粗" panose="02010600010101010101" charset="-122"/>
                </a:rPr>
                <a:t>瓦当</a:t>
              </a:r>
              <a:endParaRPr lang="zh-CN" altLang="en-US" sz="4400">
                <a:solidFill>
                  <a:schemeClr val="tx1"/>
                </a:solidFill>
                <a:latin typeface="方正瘦金书简体加粗" panose="02010600010101010101" charset="-122"/>
                <a:ea typeface="方正瘦金书简体加粗" panose="02010600010101010101" charset="-122"/>
              </a:endParaRPr>
            </a:p>
          </p:txBody>
        </p:sp>
      </p:grpSp>
      <p:grpSp>
        <p:nvGrpSpPr>
          <p:cNvPr id="11" name="组合 10"/>
          <p:cNvGrpSpPr/>
          <p:nvPr/>
        </p:nvGrpSpPr>
        <p:grpSpPr>
          <a:xfrm>
            <a:off x="6824980" y="85090"/>
            <a:ext cx="5553075" cy="6772275"/>
            <a:chOff x="10455" y="170"/>
            <a:chExt cx="8745" cy="10665"/>
          </a:xfrm>
        </p:grpSpPr>
        <p:pic>
          <p:nvPicPr>
            <p:cNvPr id="13" name="图片 111618" descr="门环3"/>
            <p:cNvPicPr>
              <a:picLocks noChangeAspect="1"/>
            </p:cNvPicPr>
            <p:nvPr/>
          </p:nvPicPr>
          <p:blipFill>
            <a:blip r:embed="rId3"/>
            <a:srcRect l="4503" r="4503" b="2945"/>
            <a:stretch>
              <a:fillRect/>
            </a:stretch>
          </p:blipFill>
          <p:spPr>
            <a:xfrm>
              <a:off x="10455" y="4902"/>
              <a:ext cx="8453" cy="5933"/>
            </a:xfrm>
            <a:prstGeom prst="rect">
              <a:avLst/>
            </a:prstGeom>
            <a:noFill/>
            <a:ln w="9525">
              <a:noFill/>
            </a:ln>
          </p:spPr>
        </p:pic>
        <p:pic>
          <p:nvPicPr>
            <p:cNvPr id="9" name="图片 8" descr="门环"/>
            <p:cNvPicPr>
              <a:picLocks noChangeAspect="1"/>
            </p:cNvPicPr>
            <p:nvPr/>
          </p:nvPicPr>
          <p:blipFill>
            <a:blip r:embed="rId4"/>
            <a:stretch>
              <a:fillRect/>
            </a:stretch>
          </p:blipFill>
          <p:spPr>
            <a:xfrm>
              <a:off x="10455" y="170"/>
              <a:ext cx="8452" cy="5631"/>
            </a:xfrm>
            <a:prstGeom prst="rect">
              <a:avLst/>
            </a:prstGeom>
          </p:spPr>
        </p:pic>
        <p:sp>
          <p:nvSpPr>
            <p:cNvPr id="10" name="文本框 9"/>
            <p:cNvSpPr txBox="1"/>
            <p:nvPr/>
          </p:nvSpPr>
          <p:spPr>
            <a:xfrm>
              <a:off x="17677" y="1111"/>
              <a:ext cx="1523" cy="2276"/>
            </a:xfrm>
            <a:prstGeom prst="rect">
              <a:avLst/>
            </a:prstGeom>
            <a:noFill/>
          </p:spPr>
          <p:txBody>
            <a:bodyPr wrap="square" rtlCol="0">
              <a:spAutoFit/>
            </a:bodyPr>
            <a:lstStyle/>
            <a:p>
              <a:pPr algn="l">
                <a:buClrTx/>
                <a:buSzTx/>
                <a:buFontTx/>
              </a:pPr>
              <a:r>
                <a:rPr lang="zh-CN" altLang="en-US" sz="4400" b="1">
                  <a:solidFill>
                    <a:schemeClr val="bg1"/>
                  </a:solidFill>
                  <a:latin typeface="方正瘦金书简体加粗" panose="02010600010101010101" charset="-122"/>
                  <a:ea typeface="方正瘦金书简体加粗" panose="02010600010101010101" charset="-122"/>
                  <a:cs typeface="方正隶变_GBK" panose="02000000000000000000" charset="-122"/>
                </a:rPr>
                <a:t>门环</a:t>
              </a:r>
              <a:endParaRPr lang="zh-CN" altLang="en-US" sz="4400" b="1">
                <a:solidFill>
                  <a:schemeClr val="bg1"/>
                </a:solidFill>
                <a:latin typeface="方正瘦金书简体加粗" panose="02010600010101010101" charset="-122"/>
                <a:ea typeface="方正瘦金书简体加粗" panose="02010600010101010101" charset="-122"/>
                <a:cs typeface="方正隶变_GBK" panose="02000000000000000000" charset="-122"/>
              </a:endParaRPr>
            </a:p>
          </p:txBody>
        </p:sp>
      </p:grpSp>
      <p:sp>
        <p:nvSpPr>
          <p:cNvPr id="43012" name="文本框 46083"/>
          <p:cNvSpPr txBox="1"/>
          <p:nvPr/>
        </p:nvSpPr>
        <p:spPr>
          <a:xfrm>
            <a:off x="1323340" y="4575175"/>
            <a:ext cx="3484880" cy="2122805"/>
          </a:xfrm>
          <a:prstGeom prst="rect">
            <a:avLst/>
          </a:prstGeom>
          <a:noFill/>
          <a:ln w="9525">
            <a:noFill/>
          </a:ln>
        </p:spPr>
        <p:txBody>
          <a:bodyPr wrap="square" anchor="t">
            <a:spAutoFit/>
          </a:bodyPr>
          <a:lstStyle/>
          <a:p>
            <a:r>
              <a:rPr lang="en-US" altLang="zh-CN" sz="4400" b="1">
                <a:solidFill>
                  <a:schemeClr val="tx1"/>
                </a:solidFill>
                <a:latin typeface="方正苏新诗柳楷简体" panose="02000000000000000000" charset="-122"/>
                <a:ea typeface="方正苏新诗柳楷简体" panose="02000000000000000000" charset="-122"/>
              </a:rPr>
              <a:t>8 </a:t>
            </a:r>
            <a:r>
              <a:rPr lang="zh-CN" altLang="en-US" sz="4400" b="1">
                <a:solidFill>
                  <a:schemeClr val="tx1"/>
                </a:solidFill>
                <a:latin typeface="方正苏新诗柳楷简体" panose="02000000000000000000" charset="-122"/>
                <a:ea typeface="方正苏新诗柳楷简体" panose="02000000000000000000" charset="-122"/>
              </a:rPr>
              <a:t>Decorative function of components</a:t>
            </a:r>
            <a:endParaRPr lang="zh-CN" altLang="en-US" sz="4400" b="1">
              <a:solidFill>
                <a:schemeClr val="tx1"/>
              </a:solidFill>
              <a:latin typeface="方正苏新诗柳楷简体" panose="02000000000000000000" charset="-122"/>
              <a:ea typeface="方正苏新诗柳楷简体" panose="02000000000000000000" charset="-122"/>
            </a:endParaRPr>
          </a:p>
        </p:txBody>
      </p:sp>
      <p:sp>
        <p:nvSpPr>
          <p:cNvPr id="12" name="文本框 11"/>
          <p:cNvSpPr txBox="1"/>
          <p:nvPr>
            <p:custDataLst>
              <p:tags r:id="rId5"/>
            </p:custDataLst>
          </p:nvPr>
        </p:nvSpPr>
        <p:spPr>
          <a:xfrm>
            <a:off x="7779385" y="487680"/>
            <a:ext cx="2456180" cy="1445260"/>
          </a:xfrm>
          <a:prstGeom prst="rect">
            <a:avLst/>
          </a:prstGeom>
          <a:noFill/>
        </p:spPr>
        <p:txBody>
          <a:bodyPr wrap="square" rtlCol="0">
            <a:spAutoFit/>
          </a:bodyPr>
          <a:p>
            <a:r>
              <a:rPr lang="en-US" altLang="zh-CN" sz="4400">
                <a:solidFill>
                  <a:schemeClr val="bg1"/>
                </a:solidFill>
                <a:latin typeface="方正瘦金书简体加粗" panose="02010600010101010101" charset="-122"/>
                <a:ea typeface="方正瘦金书简体加粗" panose="02010600010101010101" charset="-122"/>
              </a:rPr>
              <a:t>Door knockers</a:t>
            </a:r>
            <a:endParaRPr lang="en-US" altLang="zh-CN" sz="4400">
              <a:solidFill>
                <a:schemeClr val="bg1"/>
              </a:solidFill>
              <a:latin typeface="方正瘦金书简体加粗" panose="02010600010101010101" charset="-122"/>
              <a:ea typeface="方正瘦金书简体加粗" panose="02010600010101010101" charset="-122"/>
            </a:endParaRPr>
          </a:p>
        </p:txBody>
      </p:sp>
      <p:sp>
        <p:nvSpPr>
          <p:cNvPr id="14" name="文本框 13"/>
          <p:cNvSpPr txBox="1"/>
          <p:nvPr/>
        </p:nvSpPr>
        <p:spPr>
          <a:xfrm>
            <a:off x="118110" y="85090"/>
            <a:ext cx="6505575" cy="4892675"/>
          </a:xfrm>
          <a:prstGeom prst="rect">
            <a:avLst/>
          </a:prstGeom>
          <a:noFill/>
        </p:spPr>
        <p:txBody>
          <a:bodyPr wrap="square" rtlCol="0" anchor="t">
            <a:spAutoFit/>
          </a:bodyPr>
          <a:p>
            <a:pPr algn="l">
              <a:buClrTx/>
              <a:buSzTx/>
              <a:buFontTx/>
            </a:pPr>
            <a:r>
              <a:rPr lang="en-US" altLang="zh-CN" sz="2400">
                <a:solidFill>
                  <a:schemeClr val="tx1"/>
                </a:solidFill>
                <a:latin typeface="方正瘦金书简体加粗" panose="02010600010101010101" charset="-122"/>
                <a:ea typeface="方正瘦金书简体加粗" panose="02010600010101010101" charset="-122"/>
              </a:rPr>
              <a:t>Door knockers are typically installed on the doors of temples, palaces, official residences, and traditional homes. </a:t>
            </a:r>
            <a:endParaRPr lang="en-US" altLang="zh-CN" sz="2400">
              <a:solidFill>
                <a:schemeClr val="tx1"/>
              </a:solidFill>
              <a:latin typeface="方正瘦金书简体加粗" panose="02010600010101010101" charset="-122"/>
              <a:ea typeface="方正瘦金书简体加粗" panose="02010600010101010101" charset="-122"/>
            </a:endParaRPr>
          </a:p>
          <a:p>
            <a:pPr algn="l">
              <a:buClrTx/>
              <a:buSzTx/>
              <a:buFontTx/>
            </a:pPr>
            <a:r>
              <a:rPr lang="en-US" altLang="zh-CN" sz="2400">
                <a:solidFill>
                  <a:schemeClr val="tx1"/>
                </a:solidFill>
                <a:latin typeface="方正瘦金书简体加粗" panose="02010600010101010101" charset="-122"/>
                <a:ea typeface="方正瘦金书简体加粗" panose="02010600010101010101" charset="-122"/>
              </a:rPr>
              <a:t>They are usually made of bronze or other metals, and their surfaces may be gilded or silvered, often adorned with traditional auspicious patterns such as Loong, lions.</a:t>
            </a:r>
            <a:endParaRPr lang="en-US" altLang="zh-CN" sz="2400">
              <a:solidFill>
                <a:schemeClr val="tx1"/>
              </a:solidFill>
              <a:latin typeface="方正瘦金书简体加粗" panose="02010600010101010101" charset="-122"/>
              <a:ea typeface="方正瘦金书简体加粗" panose="02010600010101010101" charset="-122"/>
            </a:endParaRPr>
          </a:p>
          <a:p>
            <a:pPr algn="l">
              <a:buClrTx/>
              <a:buSzTx/>
              <a:buFontTx/>
            </a:pPr>
            <a:r>
              <a:rPr lang="en-US" altLang="zh-CN" sz="2400">
                <a:solidFill>
                  <a:schemeClr val="tx1"/>
                </a:solidFill>
                <a:latin typeface="方正瘦金书简体加粗" panose="02010600010101010101" charset="-122"/>
                <a:ea typeface="方正瘦金书简体加粗" panose="02010600010101010101" charset="-122"/>
              </a:rPr>
              <a:t>Door knockers serve a practical purpose. In times before doorbells, visitors would use them to alert those inside of their arrival. The sound of knocking with these traditional devices is often loud and melodious, imbued with a classical charm.</a:t>
            </a:r>
            <a:endParaRPr lang="en-US" altLang="zh-CN" sz="2400">
              <a:solidFill>
                <a:schemeClr val="tx1"/>
              </a:solidFill>
              <a:latin typeface="方正瘦金书简体加粗" panose="02010600010101010101" charset="-122"/>
              <a:ea typeface="方正瘦金书简体加粗" panose="0201060001010101010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43012"/>
                                        </p:tgtEl>
                                        <p:attrNameLst>
                                          <p:attrName>style.visibility</p:attrName>
                                        </p:attrNameLst>
                                      </p:cBhvr>
                                      <p:to>
                                        <p:strVal val="visible"/>
                                      </p:to>
                                    </p:set>
                                    <p:animEffect transition="in" filter="wipe(down)">
                                      <p:cBhvr>
                                        <p:cTn id="19" dur="500"/>
                                        <p:tgtEl>
                                          <p:spTgt spid="430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6200" y="133985"/>
            <a:ext cx="5311775" cy="6654800"/>
            <a:chOff x="718" y="2160"/>
            <a:chExt cx="6242" cy="6958"/>
          </a:xfrm>
        </p:grpSpPr>
        <p:pic>
          <p:nvPicPr>
            <p:cNvPr id="47106" name="图片 50177" descr="木刻彩漆"/>
            <p:cNvPicPr>
              <a:picLocks noChangeAspect="1"/>
            </p:cNvPicPr>
            <p:nvPr/>
          </p:nvPicPr>
          <p:blipFill>
            <a:blip r:embed="rId1"/>
            <a:stretch>
              <a:fillRect/>
            </a:stretch>
          </p:blipFill>
          <p:spPr>
            <a:xfrm>
              <a:off x="718" y="2163"/>
              <a:ext cx="6242" cy="6955"/>
            </a:xfrm>
            <a:prstGeom prst="rect">
              <a:avLst/>
            </a:prstGeom>
            <a:noFill/>
            <a:ln w="9525" cap="flat" cmpd="sng">
              <a:solidFill>
                <a:schemeClr val="bg1"/>
              </a:solidFill>
              <a:prstDash val="solid"/>
              <a:miter/>
              <a:headEnd type="none" w="med" len="med"/>
              <a:tailEnd type="none" w="med" len="med"/>
            </a:ln>
          </p:spPr>
        </p:pic>
        <p:sp>
          <p:nvSpPr>
            <p:cNvPr id="47109" name="矩形 50180"/>
            <p:cNvSpPr/>
            <p:nvPr/>
          </p:nvSpPr>
          <p:spPr>
            <a:xfrm>
              <a:off x="718" y="2160"/>
              <a:ext cx="2056" cy="803"/>
            </a:xfrm>
            <a:prstGeom prst="rect">
              <a:avLst/>
            </a:prstGeom>
            <a:noFill/>
            <a:ln w="9525">
              <a:noFill/>
            </a:ln>
          </p:spPr>
          <p:txBody>
            <a:bodyPr wrap="square" anchor="t">
              <a:spAutoFit/>
            </a:bodyPr>
            <a:lstStyle/>
            <a:p>
              <a:r>
                <a:rPr lang="zh-CN" altLang="en-US" sz="4400">
                  <a:solidFill>
                    <a:schemeClr val="bg1"/>
                  </a:solidFill>
                  <a:latin typeface="方正瘦金书简体加粗" panose="02010600010101010101" charset="-122"/>
                  <a:ea typeface="方正瘦金书简体加粗" panose="02010600010101010101" charset="-122"/>
                  <a:cs typeface="方正隶变_GBK" panose="02000000000000000000" charset="-122"/>
                </a:rPr>
                <a:t>木刻</a:t>
              </a:r>
              <a:endParaRPr lang="zh-CN" altLang="en-US" sz="4400">
                <a:solidFill>
                  <a:schemeClr val="bg1"/>
                </a:solidFill>
                <a:latin typeface="方正瘦金书简体加粗" panose="02010600010101010101" charset="-122"/>
                <a:ea typeface="方正瘦金书简体加粗" panose="02010600010101010101" charset="-122"/>
                <a:cs typeface="方正隶变_GBK" panose="02000000000000000000" charset="-122"/>
              </a:endParaRPr>
            </a:p>
          </p:txBody>
        </p:sp>
      </p:grpSp>
      <p:grpSp>
        <p:nvGrpSpPr>
          <p:cNvPr id="3" name="组合 2"/>
          <p:cNvGrpSpPr/>
          <p:nvPr/>
        </p:nvGrpSpPr>
        <p:grpSpPr>
          <a:xfrm>
            <a:off x="5516880" y="134620"/>
            <a:ext cx="6529705" cy="6654165"/>
            <a:chOff x="7660" y="2160"/>
            <a:chExt cx="6260" cy="6960"/>
          </a:xfrm>
        </p:grpSpPr>
        <p:pic>
          <p:nvPicPr>
            <p:cNvPr id="47110" name="图片 50181" descr="616871fdee55d5d9fd037f5f"/>
            <p:cNvPicPr>
              <a:picLocks noChangeAspect="1"/>
            </p:cNvPicPr>
            <p:nvPr/>
          </p:nvPicPr>
          <p:blipFill>
            <a:blip r:embed="rId2"/>
            <a:stretch>
              <a:fillRect/>
            </a:stretch>
          </p:blipFill>
          <p:spPr>
            <a:xfrm>
              <a:off x="7660" y="2160"/>
              <a:ext cx="6260" cy="6960"/>
            </a:xfrm>
            <a:prstGeom prst="rect">
              <a:avLst/>
            </a:prstGeom>
            <a:noFill/>
            <a:ln w="9525" cap="flat" cmpd="sng">
              <a:solidFill>
                <a:schemeClr val="bg1"/>
              </a:solidFill>
              <a:prstDash val="solid"/>
              <a:miter/>
              <a:headEnd type="none" w="med" len="med"/>
              <a:tailEnd type="none" w="med" len="med"/>
            </a:ln>
          </p:spPr>
        </p:pic>
        <p:sp>
          <p:nvSpPr>
            <p:cNvPr id="47108" name="文本框 50179"/>
            <p:cNvSpPr txBox="1"/>
            <p:nvPr/>
          </p:nvSpPr>
          <p:spPr>
            <a:xfrm>
              <a:off x="11160" y="2162"/>
              <a:ext cx="2760" cy="804"/>
            </a:xfrm>
            <a:prstGeom prst="rect">
              <a:avLst/>
            </a:prstGeom>
            <a:noFill/>
            <a:ln w="9525">
              <a:noFill/>
            </a:ln>
          </p:spPr>
          <p:txBody>
            <a:bodyPr anchor="t">
              <a:spAutoFit/>
            </a:bodyPr>
            <a:lstStyle/>
            <a:p>
              <a:pPr algn="r"/>
              <a:r>
                <a:rPr lang="zh-CN" altLang="en-US" sz="4400">
                  <a:solidFill>
                    <a:schemeClr val="bg1"/>
                  </a:solidFill>
                  <a:latin typeface="方正瘦金书简体加粗" panose="02010600010101010101" charset="-122"/>
                  <a:ea typeface="方正瘦金书简体加粗" panose="02010600010101010101" charset="-122"/>
                  <a:cs typeface="方正隶变_GBK" panose="02000000000000000000" charset="-122"/>
                </a:rPr>
                <a:t>彩漆</a:t>
              </a:r>
              <a:endParaRPr lang="zh-CN" altLang="en-US" sz="4400" b="1">
                <a:solidFill>
                  <a:schemeClr val="bg1"/>
                </a:solidFill>
                <a:latin typeface="方正隶变_GBK" panose="02000000000000000000" charset="-122"/>
                <a:ea typeface="方正隶变_GBK" panose="02000000000000000000" charset="-122"/>
              </a:endParaRPr>
            </a:p>
          </p:txBody>
        </p:sp>
      </p:grpSp>
      <p:grpSp>
        <p:nvGrpSpPr>
          <p:cNvPr id="4" name="组合 3"/>
          <p:cNvGrpSpPr/>
          <p:nvPr/>
        </p:nvGrpSpPr>
        <p:grpSpPr>
          <a:xfrm>
            <a:off x="109951" y="50402"/>
            <a:ext cx="11971559" cy="4743213"/>
            <a:chOff x="6017" y="11107"/>
            <a:chExt cx="10201" cy="4673"/>
          </a:xfrm>
        </p:grpSpPr>
        <p:pic>
          <p:nvPicPr>
            <p:cNvPr id="48133" name="图片 51204" descr="6f849bc980b990357f3e6fd5"/>
            <p:cNvPicPr>
              <a:picLocks noChangeAspect="1"/>
            </p:cNvPicPr>
            <p:nvPr/>
          </p:nvPicPr>
          <p:blipFill>
            <a:blip r:embed="rId3">
              <a:lum bright="17999" contrast="17998"/>
            </a:blip>
            <a:stretch>
              <a:fillRect/>
            </a:stretch>
          </p:blipFill>
          <p:spPr>
            <a:xfrm>
              <a:off x="6018" y="11220"/>
              <a:ext cx="10200" cy="4560"/>
            </a:xfrm>
            <a:prstGeom prst="rect">
              <a:avLst/>
            </a:prstGeom>
            <a:noFill/>
            <a:ln w="38100" cap="flat" cmpd="sng">
              <a:solidFill>
                <a:srgbClr val="000000"/>
              </a:solidFill>
              <a:prstDash val="solid"/>
              <a:miter/>
              <a:headEnd type="none" w="med" len="med"/>
              <a:tailEnd type="none" w="med" len="med"/>
            </a:ln>
          </p:spPr>
        </p:pic>
        <p:sp>
          <p:nvSpPr>
            <p:cNvPr id="48130" name="文本框 51201"/>
            <p:cNvSpPr txBox="1"/>
            <p:nvPr/>
          </p:nvSpPr>
          <p:spPr>
            <a:xfrm>
              <a:off x="6017" y="11107"/>
              <a:ext cx="2640" cy="757"/>
            </a:xfrm>
            <a:prstGeom prst="rect">
              <a:avLst/>
            </a:prstGeom>
            <a:noFill/>
            <a:ln w="9525">
              <a:noFill/>
            </a:ln>
          </p:spPr>
          <p:txBody>
            <a:bodyPr anchor="t">
              <a:spAutoFit/>
            </a:bodyPr>
            <a:lstStyle/>
            <a:p>
              <a:r>
                <a:rPr lang="zh-CN" altLang="en-US" sz="4400">
                  <a:solidFill>
                    <a:schemeClr val="tx1"/>
                  </a:solidFill>
                  <a:latin typeface="方正瘦金书简体加粗" panose="02010600010101010101" charset="-122"/>
                  <a:ea typeface="方正瘦金书简体加粗" panose="02010600010101010101" charset="-122"/>
                </a:rPr>
                <a:t>浮雕</a:t>
              </a:r>
              <a:endParaRPr lang="zh-CN" altLang="en-US" sz="4400">
                <a:solidFill>
                  <a:schemeClr val="tx1"/>
                </a:solidFill>
                <a:latin typeface="方正瘦金书简体加粗" panose="02010600010101010101" charset="-122"/>
                <a:ea typeface="方正瘦金书简体加粗" panose="02010600010101010101" charset="-122"/>
              </a:endParaRPr>
            </a:p>
          </p:txBody>
        </p:sp>
      </p:grpSp>
      <p:grpSp>
        <p:nvGrpSpPr>
          <p:cNvPr id="10" name="组合 9"/>
          <p:cNvGrpSpPr/>
          <p:nvPr/>
        </p:nvGrpSpPr>
        <p:grpSpPr>
          <a:xfrm>
            <a:off x="-372745" y="88900"/>
            <a:ext cx="13341350" cy="6652260"/>
            <a:chOff x="-960" y="215"/>
            <a:chExt cx="21010" cy="10476"/>
          </a:xfrm>
        </p:grpSpPr>
        <p:pic>
          <p:nvPicPr>
            <p:cNvPr id="8" name="图片 7" descr="timg (12)"/>
            <p:cNvPicPr>
              <a:picLocks noChangeAspect="1"/>
            </p:cNvPicPr>
            <p:nvPr/>
          </p:nvPicPr>
          <p:blipFill>
            <a:blip r:embed="rId4"/>
            <a:srcRect l="-643" t="7560" r="643" b="22077"/>
            <a:stretch>
              <a:fillRect/>
            </a:stretch>
          </p:blipFill>
          <p:spPr>
            <a:xfrm>
              <a:off x="-960" y="215"/>
              <a:ext cx="21010" cy="10476"/>
            </a:xfrm>
            <a:prstGeom prst="rect">
              <a:avLst/>
            </a:prstGeom>
          </p:spPr>
        </p:pic>
        <p:sp>
          <p:nvSpPr>
            <p:cNvPr id="9" name="文本框 8"/>
            <p:cNvSpPr txBox="1"/>
            <p:nvPr/>
          </p:nvSpPr>
          <p:spPr>
            <a:xfrm>
              <a:off x="14483" y="3199"/>
              <a:ext cx="4661" cy="2276"/>
            </a:xfrm>
            <a:prstGeom prst="rect">
              <a:avLst/>
            </a:prstGeom>
            <a:noFill/>
          </p:spPr>
          <p:txBody>
            <a:bodyPr wrap="square" rtlCol="0">
              <a:spAutoFit/>
            </a:bodyPr>
            <a:lstStyle/>
            <a:p>
              <a:r>
                <a:rPr lang="zh-CN" altLang="en-US" sz="4400">
                  <a:solidFill>
                    <a:schemeClr val="bg1"/>
                  </a:solidFill>
                  <a:latin typeface="方正瘦金书简体加粗" panose="02010600010101010101" charset="-122"/>
                  <a:ea typeface="方正瘦金书简体加粗" panose="02010600010101010101" charset="-122"/>
                </a:rPr>
                <a:t>琉璃</a:t>
              </a:r>
              <a:endParaRPr lang="zh-CN" altLang="en-US" sz="4400">
                <a:solidFill>
                  <a:schemeClr val="bg1"/>
                </a:solidFill>
                <a:latin typeface="方正瘦金书简体加粗" panose="02010600010101010101" charset="-122"/>
                <a:ea typeface="方正瘦金书简体加粗" panose="02010600010101010101" charset="-122"/>
              </a:endParaRPr>
            </a:p>
            <a:p>
              <a:r>
                <a:rPr lang="zh-CN" altLang="en-US" sz="4400">
                  <a:solidFill>
                    <a:schemeClr val="bg1"/>
                  </a:solidFill>
                  <a:latin typeface="方正瘦金书简体加粗" panose="02010600010101010101" charset="-122"/>
                  <a:ea typeface="方正瘦金书简体加粗" panose="02010600010101010101" charset="-122"/>
                </a:rPr>
                <a:t>Glazed tile</a:t>
              </a:r>
              <a:endParaRPr lang="zh-CN" altLang="en-US" sz="4400">
                <a:solidFill>
                  <a:schemeClr val="bg1"/>
                </a:solidFill>
                <a:latin typeface="方正瘦金书简体加粗" panose="02010600010101010101" charset="-122"/>
                <a:ea typeface="方正瘦金书简体加粗" panose="02010600010101010101" charset="-122"/>
              </a:endParaRPr>
            </a:p>
          </p:txBody>
        </p:sp>
      </p:grpSp>
      <p:sp>
        <p:nvSpPr>
          <p:cNvPr id="47107" name="矩形 50178"/>
          <p:cNvSpPr/>
          <p:nvPr/>
        </p:nvSpPr>
        <p:spPr>
          <a:xfrm>
            <a:off x="-44450" y="1172210"/>
            <a:ext cx="5867400" cy="7539355"/>
          </a:xfrm>
          <a:prstGeom prst="rect">
            <a:avLst/>
          </a:prstGeom>
          <a:noFill/>
          <a:ln w="9525">
            <a:noFill/>
          </a:ln>
        </p:spPr>
        <p:txBody>
          <a:bodyPr anchor="t">
            <a:spAutoFit/>
          </a:bodyPr>
          <a:lstStyle/>
          <a:p>
            <a:pPr>
              <a:spcBef>
                <a:spcPct val="50000"/>
              </a:spcBef>
            </a:pPr>
            <a:r>
              <a:rPr lang="en-US" altLang="zh-CN" sz="4400" b="1">
                <a:solidFill>
                  <a:schemeClr val="bg1"/>
                </a:solidFill>
                <a:latin typeface="方正苏新诗柳楷简体" panose="02000000000000000000" charset="-122"/>
                <a:ea typeface="方正苏新诗柳楷简体" panose="02000000000000000000" charset="-122"/>
              </a:rPr>
              <a:t>9 </a:t>
            </a:r>
            <a:r>
              <a:rPr lang="zh-CN" altLang="en-US" sz="4400" b="1">
                <a:solidFill>
                  <a:schemeClr val="bg1"/>
                </a:solidFill>
                <a:latin typeface="方正苏新诗柳楷简体" panose="02000000000000000000" charset="-122"/>
                <a:ea typeface="方正苏新诗柳楷简体" panose="02000000000000000000" charset="-122"/>
              </a:rPr>
              <a:t>Decoration of building materials</a:t>
            </a:r>
            <a:endParaRPr lang="zh-CN" altLang="en-US" sz="4400" b="1">
              <a:solidFill>
                <a:schemeClr val="bg1"/>
              </a:solidFill>
              <a:latin typeface="方正苏新诗柳楷简体" panose="02000000000000000000" charset="-122"/>
              <a:ea typeface="方正苏新诗柳楷简体" panose="02000000000000000000" charset="-122"/>
            </a:endParaRPr>
          </a:p>
          <a:p>
            <a:pPr>
              <a:spcBef>
                <a:spcPct val="50000"/>
              </a:spcBef>
            </a:pPr>
            <a:endParaRPr lang="zh-CN" altLang="en-US" sz="4400" b="1">
              <a:solidFill>
                <a:schemeClr val="bg1"/>
              </a:solidFill>
              <a:latin typeface="方正苏新诗柳楷简体" panose="02000000000000000000" charset="-122"/>
              <a:ea typeface="方正苏新诗柳楷简体" panose="02000000000000000000" charset="-122"/>
            </a:endParaRPr>
          </a:p>
          <a:p>
            <a:pPr>
              <a:spcBef>
                <a:spcPct val="50000"/>
              </a:spcBef>
            </a:pPr>
            <a:endParaRPr lang="zh-CN" altLang="en-US" sz="4400" b="1">
              <a:solidFill>
                <a:schemeClr val="bg1"/>
              </a:solidFill>
              <a:latin typeface="方正苏新诗柳楷简体" panose="02000000000000000000" charset="-122"/>
              <a:ea typeface="方正苏新诗柳楷简体" panose="02000000000000000000" charset="-122"/>
            </a:endParaRPr>
          </a:p>
          <a:p>
            <a:pPr>
              <a:spcBef>
                <a:spcPct val="50000"/>
              </a:spcBef>
            </a:pPr>
            <a:endParaRPr lang="zh-CN" altLang="en-US" sz="4400" b="1">
              <a:solidFill>
                <a:schemeClr val="bg1"/>
              </a:solidFill>
              <a:latin typeface="方正苏新诗柳楷简体" panose="02000000000000000000" charset="-122"/>
              <a:ea typeface="方正苏新诗柳楷简体" panose="02000000000000000000" charset="-122"/>
            </a:endParaRPr>
          </a:p>
          <a:p>
            <a:pPr>
              <a:spcBef>
                <a:spcPct val="50000"/>
              </a:spcBef>
            </a:pPr>
            <a:endParaRPr lang="zh-CN" altLang="en-US" sz="4400" b="1">
              <a:solidFill>
                <a:schemeClr val="bg1"/>
              </a:solidFill>
              <a:latin typeface="方正苏新诗柳楷简体" panose="02000000000000000000" charset="-122"/>
              <a:ea typeface="方正苏新诗柳楷简体" panose="02000000000000000000" charset="-122"/>
            </a:endParaRPr>
          </a:p>
          <a:p>
            <a:pPr>
              <a:spcBef>
                <a:spcPct val="50000"/>
              </a:spcBef>
            </a:pPr>
            <a:endParaRPr lang="zh-CN" altLang="en-US" sz="4400" b="1">
              <a:solidFill>
                <a:schemeClr val="bg1"/>
              </a:solidFill>
              <a:latin typeface="方正苏新诗柳楷简体" panose="02000000000000000000" charset="-122"/>
              <a:ea typeface="方正苏新诗柳楷简体" panose="02000000000000000000" charset="-122"/>
            </a:endParaRPr>
          </a:p>
          <a:p>
            <a:pPr>
              <a:spcBef>
                <a:spcPct val="50000"/>
              </a:spcBef>
            </a:pPr>
            <a:endParaRPr lang="zh-CN" altLang="en-US" sz="4400" b="1">
              <a:solidFill>
                <a:schemeClr val="bg1"/>
              </a:solidFill>
              <a:latin typeface="方正苏新诗柳楷简体" panose="02000000000000000000" charset="-122"/>
              <a:ea typeface="方正苏新诗柳楷简体" panose="02000000000000000000" charset="-122"/>
            </a:endParaRPr>
          </a:p>
        </p:txBody>
      </p:sp>
      <p:sp>
        <p:nvSpPr>
          <p:cNvPr id="5" name="文本框 4"/>
          <p:cNvSpPr txBox="1"/>
          <p:nvPr/>
        </p:nvSpPr>
        <p:spPr>
          <a:xfrm>
            <a:off x="0" y="2864485"/>
            <a:ext cx="5278755" cy="2676525"/>
          </a:xfrm>
          <a:prstGeom prst="rect">
            <a:avLst/>
          </a:prstGeom>
          <a:noFill/>
        </p:spPr>
        <p:txBody>
          <a:bodyPr wrap="square" rtlCol="0">
            <a:spAutoFit/>
          </a:bodyPr>
          <a:p>
            <a:pPr algn="l">
              <a:buClrTx/>
              <a:buSzTx/>
              <a:buFontTx/>
            </a:pPr>
            <a:r>
              <a:rPr lang="zh-CN" altLang="en-US" sz="2400">
                <a:solidFill>
                  <a:schemeClr val="bg1"/>
                </a:solidFill>
                <a:latin typeface="方正瘦金书简体加粗" panose="02010600010101010101" charset="-122"/>
                <a:ea typeface="方正瘦金书简体加粗" panose="02010600010101010101" charset="-122"/>
              </a:rPr>
              <a:t>They are colorful glazed ceramic tiles, typically used on the roofs of temples, palaces, and other significant buildings. </a:t>
            </a:r>
            <a:endParaRPr lang="zh-CN" altLang="en-US" sz="2400">
              <a:solidFill>
                <a:schemeClr val="bg1"/>
              </a:solidFill>
              <a:latin typeface="方正瘦金书简体加粗" panose="02010600010101010101" charset="-122"/>
              <a:ea typeface="方正瘦金书简体加粗" panose="02010600010101010101" charset="-122"/>
            </a:endParaRPr>
          </a:p>
          <a:p>
            <a:pPr algn="l">
              <a:buClrTx/>
              <a:buSzTx/>
              <a:buFontTx/>
            </a:pPr>
            <a:r>
              <a:rPr lang="zh-CN" altLang="en-US" sz="2400">
                <a:solidFill>
                  <a:schemeClr val="bg1"/>
                </a:solidFill>
                <a:latin typeface="方正瘦金书简体加粗" panose="02010600010101010101" charset="-122"/>
                <a:ea typeface="方正瘦金书简体加粗" panose="02010600010101010101" charset="-122"/>
              </a:rPr>
              <a:t>Glazed tiles are known for their vibrant colors and gloss, which reflect sunlight and make the architecture appear more magnificent and solemn.</a:t>
            </a:r>
            <a:endParaRPr lang="zh-CN" altLang="en-US" sz="2400">
              <a:solidFill>
                <a:schemeClr val="bg1"/>
              </a:solidFill>
              <a:latin typeface="方正瘦金书简体加粗" panose="02010600010101010101" charset="-122"/>
              <a:ea typeface="方正瘦金书简体加粗" panose="0201060001010101010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7107"/>
                                        </p:tgtEl>
                                        <p:attrNameLst>
                                          <p:attrName>style.visibility</p:attrName>
                                        </p:attrNameLst>
                                      </p:cBhvr>
                                      <p:to>
                                        <p:strVal val="visible"/>
                                      </p:to>
                                    </p:set>
                                    <p:animEffect transition="in" filter="wipe(down)">
                                      <p:cBhvr>
                                        <p:cTn id="17" dur="500"/>
                                        <p:tgtEl>
                                          <p:spTgt spid="47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 name="图片 14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7" name="组合 26"/>
          <p:cNvGrpSpPr/>
          <p:nvPr/>
        </p:nvGrpSpPr>
        <p:grpSpPr>
          <a:xfrm>
            <a:off x="7968674" y="3115833"/>
            <a:ext cx="3334961" cy="3327400"/>
            <a:chOff x="4483159" y="1574982"/>
            <a:chExt cx="3334961" cy="3327400"/>
          </a:xfrm>
        </p:grpSpPr>
        <p:sp>
          <p:nvSpPr>
            <p:cNvPr id="3" name="椭圆 2"/>
            <p:cNvSpPr/>
            <p:nvPr/>
          </p:nvSpPr>
          <p:spPr>
            <a:xfrm>
              <a:off x="4493211" y="1593983"/>
              <a:ext cx="3302756" cy="3302756"/>
            </a:xfrm>
            <a:prstGeom prst="ellipse">
              <a:avLst/>
            </a:prstGeom>
            <a:solidFill>
              <a:schemeClr val="bg1"/>
            </a:solidFill>
            <a:ln w="381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pic>
          <p:nvPicPr>
            <p:cNvPr id="32" name="图片 31"/>
            <p:cNvPicPr>
              <a:picLocks noChangeAspect="1"/>
            </p:cNvPicPr>
            <p:nvPr/>
          </p:nvPicPr>
          <p:blipFill>
            <a:blip r:embed="rId2">
              <a:extLst>
                <a:ext uri="{28A0092B-C50C-407E-A947-70E740481C1C}">
                  <a14:useLocalDpi xmlns:a14="http://schemas.microsoft.com/office/drawing/2010/main" val="0"/>
                </a:ext>
              </a:extLst>
            </a:blip>
            <a:srcRect l="9340" t="9692" r="9548" b="36360"/>
            <a:stretch>
              <a:fillRect/>
            </a:stretch>
          </p:blipFill>
          <p:spPr>
            <a:xfrm>
              <a:off x="4483159" y="1574982"/>
              <a:ext cx="3334961" cy="3327400"/>
            </a:xfrm>
            <a:prstGeom prst="rect">
              <a:avLst/>
            </a:prstGeom>
            <a:ln>
              <a:noFill/>
            </a:ln>
          </p:spPr>
        </p:pic>
      </p:grpSp>
      <p:pic>
        <p:nvPicPr>
          <p:cNvPr id="41" name="图片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548034" cy="945407"/>
          </a:xfrm>
          <a:prstGeom prst="rect">
            <a:avLst/>
          </a:prstGeom>
        </p:spPr>
      </p:pic>
      <p:sp>
        <p:nvSpPr>
          <p:cNvPr id="7" name="文本框 6"/>
          <p:cNvSpPr txBox="1"/>
          <p:nvPr/>
        </p:nvSpPr>
        <p:spPr>
          <a:xfrm>
            <a:off x="718185" y="1936115"/>
            <a:ext cx="11573510" cy="645160"/>
          </a:xfrm>
          <a:prstGeom prst="rect">
            <a:avLst/>
          </a:prstGeom>
          <a:noFill/>
        </p:spPr>
        <p:txBody>
          <a:bodyPr wrap="square" rtlCol="0">
            <a:spAutoFit/>
          </a:bodyPr>
          <a:lstStyle/>
          <a:p>
            <a:pPr algn="l">
              <a:buClrTx/>
              <a:buSzTx/>
              <a:buFontTx/>
            </a:pPr>
            <a:r>
              <a:rPr lang="en-US" altLang="zh-CN" sz="3600">
                <a:latin typeface="方正瘦金书简体加粗" panose="02010600010101010101" charset="-122"/>
                <a:ea typeface="方正瘦金书简体加粗" panose="02010600010101010101" charset="-122"/>
              </a:rPr>
              <a:t>China's architectural system is a unique architectural system.</a:t>
            </a:r>
            <a:endParaRPr lang="en-US" altLang="zh-CN" sz="3600">
              <a:latin typeface="方正瘦金书简体加粗" panose="02010600010101010101" charset="-122"/>
              <a:ea typeface="方正瘦金书简体加粗" panose="02010600010101010101" charset="-122"/>
            </a:endParaRPr>
          </a:p>
        </p:txBody>
      </p:sp>
      <p:sp>
        <p:nvSpPr>
          <p:cNvPr id="8" name="文本框 7"/>
          <p:cNvSpPr txBox="1"/>
          <p:nvPr/>
        </p:nvSpPr>
        <p:spPr>
          <a:xfrm>
            <a:off x="718185" y="3134995"/>
            <a:ext cx="7250430" cy="1753235"/>
          </a:xfrm>
          <a:prstGeom prst="rect">
            <a:avLst/>
          </a:prstGeom>
          <a:noFill/>
        </p:spPr>
        <p:txBody>
          <a:bodyPr wrap="square" rtlCol="0">
            <a:spAutoFit/>
          </a:bodyPr>
          <a:lstStyle/>
          <a:p>
            <a:r>
              <a:rPr lang="zh-CN" sz="3600">
                <a:latin typeface="方正瘦金书简体加粗" panose="02010600010101010101" charset="-122"/>
                <a:ea typeface="方正瘦金书简体加粗" panose="02010600010101010101" charset="-122"/>
                <a:cs typeface="方正瘦金书简体加粗" panose="02010600010101010101" charset="-122"/>
              </a:rPr>
              <a:t>Space: widely distributed</a:t>
            </a:r>
            <a:endParaRPr lang="zh-CN" sz="3600">
              <a:latin typeface="方正瘦金书简体加粗" panose="02010600010101010101" charset="-122"/>
              <a:ea typeface="方正瘦金书简体加粗" panose="02010600010101010101" charset="-122"/>
              <a:cs typeface="方正瘦金书简体加粗" panose="02010600010101010101" charset="-122"/>
            </a:endParaRPr>
          </a:p>
          <a:p>
            <a:endParaRPr lang="zh-CN" sz="3600">
              <a:latin typeface="方正瘦金书简体加粗" panose="02010600010101010101" charset="-122"/>
              <a:ea typeface="方正瘦金书简体加粗" panose="02010600010101010101" charset="-122"/>
              <a:cs typeface="方正瘦金书简体加粗" panose="02010600010101010101" charset="-122"/>
            </a:endParaRPr>
          </a:p>
          <a:p>
            <a:r>
              <a:rPr lang="zh-CN" sz="3600">
                <a:latin typeface="方正瘦金书简体加粗" panose="02010600010101010101" charset="-122"/>
                <a:ea typeface="方正瘦金书简体加粗" panose="02010600010101010101" charset="-122"/>
                <a:cs typeface="方正瘦金书简体加粗" panose="02010600010101010101" charset="-122"/>
              </a:rPr>
              <a:t>Time: long history</a:t>
            </a:r>
            <a:endParaRPr lang="zh-CN" sz="3600">
              <a:latin typeface="方正瘦金书简体加粗" panose="02010600010101010101" charset="-122"/>
              <a:ea typeface="方正瘦金书简体加粗" panose="02010600010101010101" charset="-122"/>
              <a:cs typeface="方正瘦金书简体加粗" panose="02010600010101010101" charset="-122"/>
            </a:endParaRPr>
          </a:p>
        </p:txBody>
      </p:sp>
      <p:sp>
        <p:nvSpPr>
          <p:cNvPr id="28674" name="Text Box 4"/>
          <p:cNvSpPr txBox="1"/>
          <p:nvPr/>
        </p:nvSpPr>
        <p:spPr>
          <a:xfrm>
            <a:off x="1066800" y="807720"/>
            <a:ext cx="10058400" cy="706755"/>
          </a:xfrm>
          <a:prstGeom prst="rect">
            <a:avLst/>
          </a:prstGeom>
          <a:noFill/>
          <a:ln w="9525">
            <a:noFill/>
          </a:ln>
        </p:spPr>
        <p:txBody>
          <a:bodyPr wrap="square" anchor="t" anchorCtr="0">
            <a:spAutoFit/>
          </a:bodyPr>
          <a:lstStyle/>
          <a:p>
            <a:pPr>
              <a:spcBef>
                <a:spcPct val="50000"/>
              </a:spcBef>
            </a:pPr>
            <a:r>
              <a:rPr lang="en-US" altLang="zh-CN" sz="4000" b="1">
                <a:effectLst>
                  <a:outerShdw blurRad="38100" dist="38100" dir="2700000" algn="tl">
                    <a:srgbClr val="000000">
                      <a:alpha val="43137"/>
                    </a:srgbClr>
                  </a:outerShdw>
                </a:effectLst>
                <a:latin typeface="方正清刻本悦宋简体" panose="02000000000000000000" charset="-122"/>
                <a:ea typeface="方正清刻本悦宋简体" panose="02000000000000000000" charset="-122"/>
                <a:cs typeface="方正清刻本悦宋简体" panose="02000000000000000000" charset="-122"/>
                <a:sym typeface="Arial" panose="020B0604020202090204" pitchFamily="34" charset="0"/>
              </a:rPr>
              <a:t>Summary</a:t>
            </a:r>
            <a:endParaRPr lang="en-US" altLang="zh-CN" sz="4000" b="1">
              <a:effectLst>
                <a:outerShdw blurRad="38100" dist="38100" dir="2700000" algn="tl">
                  <a:srgbClr val="000000">
                    <a:alpha val="43137"/>
                  </a:srgbClr>
                </a:outerShdw>
              </a:effectLst>
              <a:latin typeface="方正清刻本悦宋简体" panose="02000000000000000000" charset="-122"/>
              <a:ea typeface="方正清刻本悦宋简体" panose="02000000000000000000" charset="-122"/>
              <a:cs typeface="方正清刻本悦宋简体" panose="02000000000000000000" charset="-122"/>
              <a:sym typeface="Arial" panose="020B0604020202090204" pitchFamily="34"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651" y="0"/>
            <a:ext cx="12192000" cy="6858000"/>
          </a:xfrm>
          <a:prstGeom prst="rect">
            <a:avLst/>
          </a:prstGeom>
        </p:spPr>
      </p:pic>
      <p:grpSp>
        <p:nvGrpSpPr>
          <p:cNvPr id="3" name="组合 2"/>
          <p:cNvGrpSpPr/>
          <p:nvPr/>
        </p:nvGrpSpPr>
        <p:grpSpPr>
          <a:xfrm>
            <a:off x="1691640" y="223520"/>
            <a:ext cx="2727325" cy="584835"/>
            <a:chOff x="526" y="2171"/>
            <a:chExt cx="4295" cy="921"/>
          </a:xfrm>
        </p:grpSpPr>
        <p:grpSp>
          <p:nvGrpSpPr>
            <p:cNvPr id="2" name="组合 1"/>
            <p:cNvGrpSpPr/>
            <p:nvPr/>
          </p:nvGrpSpPr>
          <p:grpSpPr>
            <a:xfrm rot="16200000">
              <a:off x="2213" y="484"/>
              <a:ext cx="921" cy="4295"/>
              <a:chOff x="2262" y="436"/>
              <a:chExt cx="921" cy="4295"/>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415" y="3963"/>
                <a:ext cx="614" cy="921"/>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415" y="282"/>
                <a:ext cx="614" cy="921"/>
              </a:xfrm>
              <a:prstGeom prst="rect">
                <a:avLst/>
              </a:prstGeom>
            </p:spPr>
          </p:pic>
        </p:grpSp>
        <p:sp>
          <p:nvSpPr>
            <p:cNvPr id="11" name="文本框 10"/>
            <p:cNvSpPr txBox="1"/>
            <p:nvPr/>
          </p:nvSpPr>
          <p:spPr>
            <a:xfrm>
              <a:off x="1140" y="2172"/>
              <a:ext cx="3067" cy="919"/>
            </a:xfrm>
            <a:prstGeom prst="rect">
              <a:avLst/>
            </a:prstGeom>
            <a:noFill/>
          </p:spPr>
          <p:txBody>
            <a:bodyPr wrap="square" rtlCol="0">
              <a:spAutoFit/>
            </a:bodyPr>
            <a:lstStyle/>
            <a:p>
              <a:pPr algn="ctr"/>
              <a:r>
                <a:rPr kumimoji="1" lang="en-US" altLang="zh-CN" sz="3200">
                  <a:solidFill>
                    <a:schemeClr val="bg1"/>
                  </a:solidFill>
                  <a:latin typeface="华文楷体" panose="02010600040101010101" charset="-122"/>
                  <a:ea typeface="华文楷体" panose="02010600040101010101" charset="-122"/>
                  <a:cs typeface="华文楷体" panose="02010600040101010101" charset="-122"/>
                </a:rPr>
                <a:t>Reference</a:t>
              </a:r>
              <a:endParaRPr kumimoji="1" lang="en-US" altLang="zh-CN" sz="3200">
                <a:solidFill>
                  <a:schemeClr val="bg1"/>
                </a:solidFill>
                <a:latin typeface="华文楷体" panose="02010600040101010101" charset="-122"/>
                <a:ea typeface="华文楷体" panose="02010600040101010101" charset="-122"/>
                <a:cs typeface="华文楷体" panose="02010600040101010101" charset="-122"/>
              </a:endParaRPr>
            </a:p>
          </p:txBody>
        </p:sp>
      </p:grpSp>
      <p:sp>
        <p:nvSpPr>
          <p:cNvPr id="7" name="矩形 6"/>
          <p:cNvSpPr/>
          <p:nvPr/>
        </p:nvSpPr>
        <p:spPr>
          <a:xfrm>
            <a:off x="400685" y="2667000"/>
            <a:ext cx="6740525" cy="3930650"/>
          </a:xfrm>
          <a:prstGeom prst="rect">
            <a:avLst/>
          </a:prstGeom>
        </p:spPr>
        <p:txBody>
          <a:bodyPr wrap="square">
            <a:spAutoFit/>
          </a:bodyPr>
          <a:lstStyle/>
          <a:p>
            <a:pPr marL="0" marR="0" lvl="0" indent="0" algn="l" defTabSz="914400" rtl="0" eaLnBrk="1" fontAlgn="auto" latinLnBrk="0" hangingPunct="1">
              <a:lnSpc>
                <a:spcPct val="130000"/>
              </a:lnSpc>
              <a:spcBef>
                <a:spcPct val="0"/>
              </a:spcBef>
              <a:spcAft>
                <a:spcPct val="0"/>
              </a:spcAft>
              <a:buClrTx/>
              <a:buSzTx/>
              <a:buFontTx/>
              <a:buNone/>
              <a:defRPr/>
            </a:pPr>
            <a:r>
              <a:rPr kumimoji="0" lang="zh-CN" altLang="en-US" sz="1600" b="0" i="0" u="none" strike="noStrike" kern="1200" cap="none" spc="0" normalizeH="0" baseline="0" noProof="0">
                <a:ln>
                  <a:noFill/>
                </a:ln>
                <a:solidFill>
                  <a:schemeClr val="bg1"/>
                </a:solidFill>
                <a:effectLst/>
                <a:uLnTx/>
                <a:uFillTx/>
                <a:latin typeface="微软雅黑 Light" panose="020B0502040204020203" charset="-122"/>
                <a:ea typeface="微软雅黑 Light" panose="020B0502040204020203" charset="-122"/>
                <a:cs typeface="+mn-cs"/>
              </a:rPr>
              <a:t>梁思成</a:t>
            </a:r>
            <a:r>
              <a:rPr kumimoji="0" sz="1600" b="0" i="0" u="none" strike="noStrike" kern="1200" cap="none" spc="0" normalizeH="0" baseline="0" noProof="0">
                <a:ln>
                  <a:noFill/>
                </a:ln>
                <a:solidFill>
                  <a:schemeClr val="bg1"/>
                </a:solidFill>
                <a:effectLst/>
                <a:uLnTx/>
                <a:uFillTx/>
                <a:latin typeface="微软雅黑 Light" panose="020B0502040204020203" charset="-122"/>
                <a:ea typeface="微软雅黑 Light" panose="020B0502040204020203" charset="-122"/>
                <a:cs typeface="+mn-cs"/>
              </a:rPr>
              <a:t>Liang Sicheng (1901-1972) was a renowned Chinese architect and a professor at Tsinghua University, originally from Xinhui County, Guangdong Province. </a:t>
            </a:r>
            <a:endParaRPr kumimoji="0" sz="1600" b="0" i="0" u="none" strike="noStrike" kern="1200" cap="none" spc="0" normalizeH="0" baseline="0" noProof="0">
              <a:ln>
                <a:noFill/>
              </a:ln>
              <a:solidFill>
                <a:schemeClr val="bg1"/>
              </a:solidFill>
              <a:effectLst/>
              <a:uLnTx/>
              <a:uFillTx/>
              <a:latin typeface="微软雅黑 Light" panose="020B0502040204020203" charset="-122"/>
              <a:ea typeface="微软雅黑 Light" panose="020B0502040204020203" charset="-122"/>
              <a:cs typeface="+mn-cs"/>
            </a:endParaRPr>
          </a:p>
          <a:p>
            <a:pPr marL="0" marR="0" lvl="0" indent="0" algn="l" defTabSz="914400" rtl="0" eaLnBrk="1" fontAlgn="auto" latinLnBrk="0" hangingPunct="1">
              <a:lnSpc>
                <a:spcPct val="130000"/>
              </a:lnSpc>
              <a:spcBef>
                <a:spcPct val="0"/>
              </a:spcBef>
              <a:spcAft>
                <a:spcPct val="0"/>
              </a:spcAft>
              <a:buClrTx/>
              <a:buSzTx/>
              <a:buFontTx/>
              <a:buNone/>
              <a:defRPr/>
            </a:pPr>
            <a:r>
              <a:rPr kumimoji="0" sz="1600" b="0" i="0" u="none" strike="noStrike" kern="1200" cap="none" spc="0" normalizeH="0" baseline="0" noProof="0">
                <a:ln>
                  <a:noFill/>
                </a:ln>
                <a:solidFill>
                  <a:schemeClr val="bg1"/>
                </a:solidFill>
                <a:effectLst/>
                <a:uLnTx/>
                <a:uFillTx/>
                <a:latin typeface="微软雅黑 Light" panose="020B0502040204020203" charset="-122"/>
                <a:ea typeface="微软雅黑 Light" panose="020B0502040204020203" charset="-122"/>
                <a:cs typeface="+mn-cs"/>
              </a:rPr>
              <a:t>He earned his Master's degree in Architecture from the University of Pennsylvania in 1927 and later studied at the Graduate School of Design at Harvard University. He returned to China in 1928. In 1946, he founded the Department of Architecture at Tsinghua University and later led the establishment of the Society for the Study of Chinese Architecture. </a:t>
            </a:r>
            <a:endParaRPr kumimoji="0" sz="1600" b="0" i="0" u="none" strike="noStrike" kern="1200" cap="none" spc="0" normalizeH="0" baseline="0" noProof="0">
              <a:ln>
                <a:noFill/>
              </a:ln>
              <a:solidFill>
                <a:schemeClr val="bg1"/>
              </a:solidFill>
              <a:effectLst/>
              <a:uLnTx/>
              <a:uFillTx/>
              <a:latin typeface="微软雅黑 Light" panose="020B0502040204020203" charset="-122"/>
              <a:ea typeface="微软雅黑 Light" panose="020B0502040204020203" charset="-122"/>
              <a:cs typeface="+mn-cs"/>
            </a:endParaRPr>
          </a:p>
          <a:p>
            <a:pPr marL="0" marR="0" lvl="0" indent="0" algn="l" defTabSz="914400" rtl="0" eaLnBrk="1" fontAlgn="auto" latinLnBrk="0" hangingPunct="1">
              <a:lnSpc>
                <a:spcPct val="130000"/>
              </a:lnSpc>
              <a:spcBef>
                <a:spcPct val="0"/>
              </a:spcBef>
              <a:spcAft>
                <a:spcPct val="0"/>
              </a:spcAft>
              <a:buClrTx/>
              <a:buSzTx/>
              <a:buFontTx/>
              <a:buNone/>
              <a:defRPr/>
            </a:pPr>
            <a:r>
              <a:rPr kumimoji="0" sz="1600" b="0" i="0" u="none" strike="noStrike" kern="1200" cap="none" spc="0" normalizeH="0" baseline="0" noProof="0">
                <a:ln>
                  <a:noFill/>
                </a:ln>
                <a:solidFill>
                  <a:schemeClr val="bg1"/>
                </a:solidFill>
                <a:effectLst/>
                <a:uLnTx/>
                <a:uFillTx/>
                <a:latin typeface="微软雅黑 Light" panose="020B0502040204020203" charset="-122"/>
                <a:ea typeface="微软雅黑 Light" panose="020B0502040204020203" charset="-122"/>
                <a:cs typeface="+mn-cs"/>
              </a:rPr>
              <a:t>His major works include "Building Standards of the Qing Dynasty" and "A History of Chinese Architecture."</a:t>
            </a:r>
            <a:endParaRPr kumimoji="0" sz="1600" b="0" i="0" u="none" strike="noStrike" kern="1200" cap="none" spc="0" normalizeH="0" baseline="0" noProof="0">
              <a:ln>
                <a:noFill/>
              </a:ln>
              <a:solidFill>
                <a:schemeClr val="bg1"/>
              </a:solidFill>
              <a:effectLst/>
              <a:uLnTx/>
              <a:uFillTx/>
              <a:latin typeface="微软雅黑 Light" panose="020B0502040204020203" charset="-122"/>
              <a:ea typeface="微软雅黑 Light" panose="020B0502040204020203" charset="-122"/>
              <a:cs typeface="+mn-cs"/>
            </a:endParaRPr>
          </a:p>
        </p:txBody>
      </p:sp>
      <p:pic>
        <p:nvPicPr>
          <p:cNvPr id="4099" name="Picture 8" descr="梁思成"/>
          <p:cNvPicPr>
            <a:picLocks noChangeAspect="1"/>
          </p:cNvPicPr>
          <p:nvPr/>
        </p:nvPicPr>
        <p:blipFill>
          <a:blip r:embed="rId4"/>
          <a:srcRect b="7667"/>
          <a:stretch>
            <a:fillRect/>
          </a:stretch>
        </p:blipFill>
        <p:spPr>
          <a:xfrm>
            <a:off x="7307580" y="2725420"/>
            <a:ext cx="4400550" cy="3869690"/>
          </a:xfrm>
          <a:prstGeom prst="rect">
            <a:avLst/>
          </a:prstGeom>
          <a:noFill/>
          <a:ln w="9525">
            <a:noFill/>
          </a:ln>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3" name="图片 32"/>
          <p:cNvPicPr>
            <a:picLocks noChangeAspect="1"/>
          </p:cNvPicPr>
          <p:nvPr/>
        </p:nvPicPr>
        <p:blipFill>
          <a:blip r:embed="rId2">
            <a:extLst>
              <a:ext uri="{28A0092B-C50C-407E-A947-70E740481C1C}">
                <a14:useLocalDpi xmlns:a14="http://schemas.microsoft.com/office/drawing/2010/main" val="0"/>
              </a:ext>
            </a:extLst>
          </a:blip>
          <a:srcRect b="69058"/>
          <a:stretch>
            <a:fillRect/>
          </a:stretch>
        </p:blipFill>
        <p:spPr>
          <a:xfrm>
            <a:off x="0" y="5732154"/>
            <a:ext cx="12192000" cy="1125846"/>
          </a:xfrm>
          <a:prstGeom prst="rect">
            <a:avLst/>
          </a:prstGeom>
        </p:spPr>
      </p:pic>
      <p:pic>
        <p:nvPicPr>
          <p:cNvPr id="207" name="图片 20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82" y="-521817"/>
            <a:ext cx="3405414" cy="2884586"/>
          </a:xfrm>
          <a:prstGeom prst="rect">
            <a:avLst/>
          </a:prstGeom>
        </p:spPr>
      </p:pic>
      <p:pic>
        <p:nvPicPr>
          <p:cNvPr id="209" name="图片 2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4364" y="183542"/>
            <a:ext cx="2099006" cy="624178"/>
          </a:xfrm>
          <a:prstGeom prst="rect">
            <a:avLst/>
          </a:prstGeom>
        </p:spPr>
      </p:pic>
      <p:sp>
        <p:nvSpPr>
          <p:cNvPr id="2" name="矩形 1"/>
          <p:cNvSpPr/>
          <p:nvPr/>
        </p:nvSpPr>
        <p:spPr>
          <a:xfrm>
            <a:off x="2037080" y="1743710"/>
            <a:ext cx="1052830" cy="37820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225820" y="1908016"/>
            <a:ext cx="675005" cy="3368992"/>
          </a:xfrm>
          <a:prstGeom prst="rect">
            <a:avLst/>
          </a:prstGeom>
        </p:spPr>
        <p:txBody>
          <a:bodyPr vert="eaVert" wrap="square" anchor="ctr">
            <a:spAutoFit/>
          </a:bodyPr>
          <a:lstStyle/>
          <a:p>
            <a:pPr algn="dist"/>
            <a:r>
              <a:rPr lang="en-US" altLang="zh-CN" sz="3200" b="1">
                <a:solidFill>
                  <a:schemeClr val="bg1"/>
                </a:solidFill>
                <a:latin typeface="方正苏新诗柳楷简体" panose="02000000000000000000" charset="-122"/>
                <a:ea typeface="方正苏新诗柳楷简体" panose="02000000000000000000" charset="-122"/>
              </a:rPr>
              <a:t>Contents</a:t>
            </a:r>
            <a:endParaRPr lang="en-US" altLang="zh-CN" sz="3200" b="1">
              <a:solidFill>
                <a:schemeClr val="bg1"/>
              </a:solidFill>
              <a:latin typeface="方正苏新诗柳楷简体" panose="02000000000000000000" charset="-122"/>
              <a:ea typeface="方正苏新诗柳楷简体" panose="02000000000000000000" charset="-122"/>
            </a:endParaRPr>
          </a:p>
        </p:txBody>
      </p:sp>
      <p:grpSp>
        <p:nvGrpSpPr>
          <p:cNvPr id="16" name="组合 15"/>
          <p:cNvGrpSpPr/>
          <p:nvPr/>
        </p:nvGrpSpPr>
        <p:grpSpPr>
          <a:xfrm>
            <a:off x="7470140" y="935990"/>
            <a:ext cx="3157220" cy="4714240"/>
            <a:chOff x="10947" y="2173"/>
            <a:chExt cx="4972" cy="7424"/>
          </a:xfrm>
        </p:grpSpPr>
        <p:sp>
          <p:nvSpPr>
            <p:cNvPr id="5" name="矩形 4"/>
            <p:cNvSpPr/>
            <p:nvPr/>
          </p:nvSpPr>
          <p:spPr>
            <a:xfrm>
              <a:off x="10947" y="2173"/>
              <a:ext cx="2903" cy="822"/>
            </a:xfrm>
            <a:prstGeom prst="rect">
              <a:avLst/>
            </a:prstGeom>
          </p:spPr>
          <p:txBody>
            <a:bodyPr wrap="square">
              <a:spAutoFit/>
            </a:bodyPr>
            <a:lstStyle/>
            <a:p>
              <a:r>
                <a:rPr lang="zh-CN" altLang="en-US" sz="2800">
                  <a:latin typeface="方正苏新诗柳楷简体" panose="02000000000000000000" charset="-122"/>
                  <a:ea typeface="方正苏新诗柳楷简体" panose="02000000000000000000" charset="-122"/>
                </a:rPr>
                <a:t>立体构成</a:t>
              </a:r>
              <a:endParaRPr lang="zh-CN" altLang="en-US" sz="2800">
                <a:latin typeface="方正苏新诗柳楷简体" panose="02000000000000000000" charset="-122"/>
                <a:ea typeface="方正苏新诗柳楷简体" panose="02000000000000000000" charset="-122"/>
              </a:endParaRPr>
            </a:p>
          </p:txBody>
        </p:sp>
        <p:sp>
          <p:nvSpPr>
            <p:cNvPr id="6" name="矩形 5"/>
            <p:cNvSpPr/>
            <p:nvPr/>
          </p:nvSpPr>
          <p:spPr>
            <a:xfrm>
              <a:off x="10947" y="3004"/>
              <a:ext cx="2903" cy="822"/>
            </a:xfrm>
            <a:prstGeom prst="rect">
              <a:avLst/>
            </a:prstGeom>
          </p:spPr>
          <p:txBody>
            <a:bodyPr wrap="square">
              <a:spAutoFit/>
            </a:bodyPr>
            <a:lstStyle/>
            <a:p>
              <a:pPr algn="l">
                <a:buClrTx/>
                <a:buSzTx/>
                <a:buFontTx/>
              </a:pPr>
              <a:r>
                <a:rPr lang="zh-CN" altLang="en-US" sz="2800">
                  <a:latin typeface="方正苏新诗柳楷简体" panose="02000000000000000000" charset="-122"/>
                  <a:ea typeface="方正苏新诗柳楷简体" panose="02000000000000000000" charset="-122"/>
                </a:rPr>
                <a:t>平面布局</a:t>
              </a:r>
              <a:endParaRPr lang="zh-CN" altLang="en-US" sz="2800">
                <a:latin typeface="方正苏新诗柳楷简体" panose="02000000000000000000" charset="-122"/>
                <a:ea typeface="方正苏新诗柳楷简体" panose="02000000000000000000" charset="-122"/>
              </a:endParaRPr>
            </a:p>
          </p:txBody>
        </p:sp>
        <p:sp>
          <p:nvSpPr>
            <p:cNvPr id="8" name="矩形 7"/>
            <p:cNvSpPr/>
            <p:nvPr/>
          </p:nvSpPr>
          <p:spPr>
            <a:xfrm>
              <a:off x="10947" y="3826"/>
              <a:ext cx="2697" cy="822"/>
            </a:xfrm>
            <a:prstGeom prst="rect">
              <a:avLst/>
            </a:prstGeom>
          </p:spPr>
          <p:txBody>
            <a:bodyPr wrap="square">
              <a:spAutoFit/>
            </a:bodyPr>
            <a:lstStyle/>
            <a:p>
              <a:pPr algn="l">
                <a:buClrTx/>
                <a:buSzTx/>
                <a:buFontTx/>
              </a:pPr>
              <a:r>
                <a:rPr lang="zh-CN" altLang="en-US" sz="2800">
                  <a:latin typeface="方正苏新诗柳楷简体" panose="02000000000000000000" charset="-122"/>
                  <a:ea typeface="方正苏新诗柳楷简体" panose="02000000000000000000" charset="-122"/>
                </a:rPr>
                <a:t>木材结构</a:t>
              </a:r>
              <a:endParaRPr lang="zh-CN" altLang="en-US" sz="2800">
                <a:latin typeface="方正苏新诗柳楷简体" panose="02000000000000000000" charset="-122"/>
                <a:ea typeface="方正苏新诗柳楷简体" panose="02000000000000000000" charset="-122"/>
              </a:endParaRPr>
            </a:p>
          </p:txBody>
        </p:sp>
        <p:sp>
          <p:nvSpPr>
            <p:cNvPr id="9" name="矩形 8"/>
            <p:cNvSpPr/>
            <p:nvPr/>
          </p:nvSpPr>
          <p:spPr>
            <a:xfrm>
              <a:off x="10947" y="4648"/>
              <a:ext cx="1831" cy="822"/>
            </a:xfrm>
            <a:prstGeom prst="rect">
              <a:avLst/>
            </a:prstGeom>
          </p:spPr>
          <p:txBody>
            <a:bodyPr wrap="square">
              <a:spAutoFit/>
            </a:bodyPr>
            <a:lstStyle/>
            <a:p>
              <a:pPr algn="l">
                <a:buClrTx/>
                <a:buSzTx/>
                <a:buFontTx/>
              </a:pPr>
              <a:r>
                <a:rPr lang="zh-CN" altLang="en-US" sz="2800">
                  <a:latin typeface="方正苏新诗柳楷简体" panose="02000000000000000000" charset="-122"/>
                  <a:ea typeface="方正苏新诗柳楷简体" panose="02000000000000000000" charset="-122"/>
                </a:rPr>
                <a:t>斗拱</a:t>
              </a:r>
              <a:endParaRPr lang="zh-CN" altLang="en-US" sz="2800">
                <a:latin typeface="方正苏新诗柳楷简体" panose="02000000000000000000" charset="-122"/>
                <a:ea typeface="方正苏新诗柳楷简体" panose="02000000000000000000" charset="-122"/>
              </a:endParaRPr>
            </a:p>
          </p:txBody>
        </p:sp>
        <p:sp>
          <p:nvSpPr>
            <p:cNvPr id="10" name="矩形 9"/>
            <p:cNvSpPr/>
            <p:nvPr/>
          </p:nvSpPr>
          <p:spPr>
            <a:xfrm>
              <a:off x="10947" y="5470"/>
              <a:ext cx="3226" cy="822"/>
            </a:xfrm>
            <a:prstGeom prst="rect">
              <a:avLst/>
            </a:prstGeom>
          </p:spPr>
          <p:txBody>
            <a:bodyPr wrap="square">
              <a:spAutoFit/>
            </a:bodyPr>
            <a:lstStyle/>
            <a:p>
              <a:pPr algn="l">
                <a:buClrTx/>
                <a:buSzTx/>
                <a:buFontTx/>
              </a:pPr>
              <a:r>
                <a:rPr lang="zh-CN" altLang="en-US" sz="2800">
                  <a:latin typeface="方正苏新诗柳楷简体" panose="02000000000000000000" charset="-122"/>
                  <a:ea typeface="方正苏新诗柳楷简体" panose="02000000000000000000" charset="-122"/>
                </a:rPr>
                <a:t>举折和举架</a:t>
              </a:r>
              <a:endParaRPr lang="zh-CN" altLang="en-US" sz="2800">
                <a:latin typeface="方正苏新诗柳楷简体" panose="02000000000000000000" charset="-122"/>
                <a:ea typeface="方正苏新诗柳楷简体" panose="02000000000000000000" charset="-122"/>
              </a:endParaRPr>
            </a:p>
          </p:txBody>
        </p:sp>
        <p:sp>
          <p:nvSpPr>
            <p:cNvPr id="11" name="矩形 10"/>
            <p:cNvSpPr/>
            <p:nvPr/>
          </p:nvSpPr>
          <p:spPr>
            <a:xfrm>
              <a:off x="10947" y="6292"/>
              <a:ext cx="4972" cy="822"/>
            </a:xfrm>
            <a:prstGeom prst="rect">
              <a:avLst/>
            </a:prstGeom>
          </p:spPr>
          <p:txBody>
            <a:bodyPr wrap="square">
              <a:spAutoFit/>
            </a:bodyPr>
            <a:lstStyle/>
            <a:p>
              <a:pPr algn="l">
                <a:buClrTx/>
                <a:buSzTx/>
                <a:buFontTx/>
              </a:pPr>
              <a:r>
                <a:rPr lang="zh-CN" altLang="en-US" sz="2800">
                  <a:latin typeface="方正苏新诗柳楷简体" panose="02000000000000000000" charset="-122"/>
                  <a:ea typeface="方正苏新诗柳楷简体" panose="02000000000000000000" charset="-122"/>
                </a:rPr>
                <a:t>屋顶的装饰作用</a:t>
              </a:r>
              <a:endParaRPr lang="zh-CN" altLang="en-US" sz="2800">
                <a:latin typeface="方正苏新诗柳楷简体" panose="02000000000000000000" charset="-122"/>
                <a:ea typeface="方正苏新诗柳楷简体" panose="02000000000000000000" charset="-122"/>
              </a:endParaRPr>
            </a:p>
          </p:txBody>
        </p:sp>
        <p:sp>
          <p:nvSpPr>
            <p:cNvPr id="12" name="矩形 11"/>
            <p:cNvSpPr/>
            <p:nvPr/>
          </p:nvSpPr>
          <p:spPr>
            <a:xfrm>
              <a:off x="10947" y="7114"/>
              <a:ext cx="2903" cy="822"/>
            </a:xfrm>
            <a:prstGeom prst="rect">
              <a:avLst/>
            </a:prstGeom>
          </p:spPr>
          <p:txBody>
            <a:bodyPr wrap="square">
              <a:spAutoFit/>
            </a:bodyPr>
            <a:lstStyle/>
            <a:p>
              <a:pPr algn="l">
                <a:buClrTx/>
                <a:buSzTx/>
                <a:buFontTx/>
              </a:pPr>
              <a:r>
                <a:rPr lang="zh-CN" altLang="en-US" sz="2800">
                  <a:latin typeface="方正苏新诗柳楷简体" panose="02000000000000000000" charset="-122"/>
                  <a:ea typeface="方正苏新诗柳楷简体" panose="02000000000000000000" charset="-122"/>
                </a:rPr>
                <a:t>大胆着色</a:t>
              </a:r>
              <a:endParaRPr lang="zh-CN" altLang="en-US" sz="2800">
                <a:latin typeface="方正苏新诗柳楷简体" panose="02000000000000000000" charset="-122"/>
                <a:ea typeface="方正苏新诗柳楷简体" panose="02000000000000000000" charset="-122"/>
              </a:endParaRPr>
            </a:p>
          </p:txBody>
        </p:sp>
        <p:sp>
          <p:nvSpPr>
            <p:cNvPr id="13" name="矩形 12"/>
            <p:cNvSpPr/>
            <p:nvPr/>
          </p:nvSpPr>
          <p:spPr>
            <a:xfrm>
              <a:off x="10947" y="7953"/>
              <a:ext cx="4972" cy="822"/>
            </a:xfrm>
            <a:prstGeom prst="rect">
              <a:avLst/>
            </a:prstGeom>
          </p:spPr>
          <p:txBody>
            <a:bodyPr wrap="square">
              <a:spAutoFit/>
            </a:bodyPr>
            <a:lstStyle/>
            <a:p>
              <a:pPr algn="l">
                <a:buClrTx/>
                <a:buSzTx/>
                <a:buFontTx/>
              </a:pPr>
              <a:r>
                <a:rPr lang="zh-CN" altLang="en-US" sz="2800">
                  <a:latin typeface="方正苏新诗柳楷简体" panose="02000000000000000000" charset="-122"/>
                  <a:ea typeface="方正苏新诗柳楷简体" panose="02000000000000000000" charset="-122"/>
                </a:rPr>
                <a:t>部件的装饰作用</a:t>
              </a:r>
              <a:endParaRPr lang="zh-CN" altLang="en-US" sz="2800">
                <a:latin typeface="方正苏新诗柳楷简体" panose="02000000000000000000" charset="-122"/>
                <a:ea typeface="方正苏新诗柳楷简体" panose="02000000000000000000" charset="-122"/>
              </a:endParaRPr>
            </a:p>
          </p:txBody>
        </p:sp>
        <p:sp>
          <p:nvSpPr>
            <p:cNvPr id="14" name="矩形 13"/>
            <p:cNvSpPr/>
            <p:nvPr/>
          </p:nvSpPr>
          <p:spPr>
            <a:xfrm>
              <a:off x="10947" y="8775"/>
              <a:ext cx="4479" cy="822"/>
            </a:xfrm>
            <a:prstGeom prst="rect">
              <a:avLst/>
            </a:prstGeom>
          </p:spPr>
          <p:txBody>
            <a:bodyPr wrap="square">
              <a:spAutoFit/>
            </a:bodyPr>
            <a:lstStyle/>
            <a:p>
              <a:pPr algn="l">
                <a:buClrTx/>
                <a:buSzTx/>
                <a:buFontTx/>
              </a:pPr>
              <a:r>
                <a:rPr lang="zh-CN" altLang="en-US" sz="2800">
                  <a:latin typeface="方正苏新诗柳楷简体" panose="02000000000000000000" charset="-122"/>
                  <a:ea typeface="方正苏新诗柳楷简体" panose="02000000000000000000" charset="-122"/>
                </a:rPr>
                <a:t>材料的装饰作用</a:t>
              </a:r>
              <a:endParaRPr lang="zh-CN" altLang="en-US" sz="2800">
                <a:latin typeface="方正苏新诗柳楷简体" panose="02000000000000000000" charset="-122"/>
                <a:ea typeface="方正苏新诗柳楷简体" panose="02000000000000000000" charset="-122"/>
              </a:endParaRPr>
            </a:p>
          </p:txBody>
        </p:sp>
      </p:grpSp>
      <p:grpSp>
        <p:nvGrpSpPr>
          <p:cNvPr id="34" name="组合 33"/>
          <p:cNvGrpSpPr/>
          <p:nvPr/>
        </p:nvGrpSpPr>
        <p:grpSpPr>
          <a:xfrm>
            <a:off x="5892165" y="934720"/>
            <a:ext cx="1735455" cy="914400"/>
            <a:chOff x="11619" y="1926"/>
            <a:chExt cx="2733" cy="1440"/>
          </a:xfrm>
        </p:grpSpPr>
        <p:sp>
          <p:nvSpPr>
            <p:cNvPr id="15" name="左大括号 14"/>
            <p:cNvSpPr/>
            <p:nvPr/>
          </p:nvSpPr>
          <p:spPr>
            <a:xfrm>
              <a:off x="13669" y="2078"/>
              <a:ext cx="683" cy="12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矩形 17"/>
            <p:cNvSpPr/>
            <p:nvPr/>
          </p:nvSpPr>
          <p:spPr>
            <a:xfrm>
              <a:off x="11619" y="1926"/>
              <a:ext cx="1926" cy="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endParaRPr>
            </a:p>
          </p:txBody>
        </p:sp>
      </p:grpSp>
      <p:grpSp>
        <p:nvGrpSpPr>
          <p:cNvPr id="38" name="组合 37"/>
          <p:cNvGrpSpPr/>
          <p:nvPr/>
        </p:nvGrpSpPr>
        <p:grpSpPr>
          <a:xfrm>
            <a:off x="5904865" y="2189480"/>
            <a:ext cx="1710055" cy="1158240"/>
            <a:chOff x="13904" y="12967"/>
            <a:chExt cx="2693" cy="1824"/>
          </a:xfrm>
        </p:grpSpPr>
        <p:sp>
          <p:nvSpPr>
            <p:cNvPr id="20" name="左大括号 19"/>
            <p:cNvSpPr/>
            <p:nvPr/>
          </p:nvSpPr>
          <p:spPr>
            <a:xfrm>
              <a:off x="15953" y="12967"/>
              <a:ext cx="644" cy="182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7" name="组合 36"/>
            <p:cNvGrpSpPr/>
            <p:nvPr/>
          </p:nvGrpSpPr>
          <p:grpSpPr>
            <a:xfrm>
              <a:off x="13904" y="13117"/>
              <a:ext cx="1944" cy="1440"/>
              <a:chOff x="13344" y="13160"/>
              <a:chExt cx="1944" cy="1440"/>
            </a:xfrm>
          </p:grpSpPr>
          <p:sp>
            <p:nvSpPr>
              <p:cNvPr id="21" name="矩形 20"/>
              <p:cNvSpPr/>
              <p:nvPr/>
            </p:nvSpPr>
            <p:spPr>
              <a:xfrm>
                <a:off x="13344" y="13160"/>
                <a:ext cx="1926" cy="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endParaRPr>
              </a:p>
            </p:txBody>
          </p:sp>
          <p:sp>
            <p:nvSpPr>
              <p:cNvPr id="23" name="文本框 22"/>
              <p:cNvSpPr txBox="1"/>
              <p:nvPr/>
            </p:nvSpPr>
            <p:spPr>
              <a:xfrm>
                <a:off x="13458" y="13293"/>
                <a:ext cx="1830" cy="1307"/>
              </a:xfrm>
              <a:prstGeom prst="rect">
                <a:avLst/>
              </a:prstGeom>
              <a:noFill/>
            </p:spPr>
            <p:txBody>
              <a:bodyPr wrap="square" rtlCol="0">
                <a:spAutoFit/>
              </a:bodyPr>
              <a:lstStyle/>
              <a:p>
                <a:pPr algn="ctr"/>
                <a:r>
                  <a:rPr lang="zh-CN" altLang="en-US" sz="1600" b="1">
                    <a:solidFill>
                      <a:schemeClr val="bg1"/>
                    </a:solidFill>
                    <a:latin typeface="方正清刻本悦宋简体" panose="02000000000000000000" charset="-122"/>
                    <a:ea typeface="方正清刻本悦宋简体" panose="02000000000000000000" charset="-122"/>
                    <a:sym typeface="+mn-ea"/>
                  </a:rPr>
                  <a:t>Structural </a:t>
                </a:r>
                <a:r>
                  <a:rPr lang="en-US" altLang="zh-CN" sz="1600" b="1">
                    <a:solidFill>
                      <a:schemeClr val="bg1"/>
                    </a:solidFill>
                    <a:latin typeface="方正清刻本悦宋简体" panose="02000000000000000000" charset="-122"/>
                    <a:ea typeface="方正清刻本悦宋简体" panose="02000000000000000000" charset="-122"/>
                    <a:sym typeface="+mn-ea"/>
                  </a:rPr>
                  <a:t>method</a:t>
                </a:r>
                <a:endParaRPr lang="zh-CN" altLang="en-US" sz="1600" b="1">
                  <a:solidFill>
                    <a:schemeClr val="bg1"/>
                  </a:solidFill>
                  <a:latin typeface="方正清刻本悦宋简体" panose="02000000000000000000" charset="-122"/>
                  <a:ea typeface="方正清刻本悦宋简体" panose="02000000000000000000" charset="-122"/>
                </a:endParaRPr>
              </a:p>
              <a:p>
                <a:pPr algn="ctr"/>
                <a:endParaRPr lang="zh-CN" altLang="en-US" sz="1600" b="1">
                  <a:solidFill>
                    <a:schemeClr val="bg1"/>
                  </a:solidFill>
                  <a:latin typeface="方正清刻本悦宋简体" panose="02000000000000000000" charset="-122"/>
                  <a:ea typeface="方正清刻本悦宋简体" panose="02000000000000000000" charset="-122"/>
                </a:endParaRPr>
              </a:p>
            </p:txBody>
          </p:sp>
        </p:grpSp>
      </p:grpSp>
      <p:grpSp>
        <p:nvGrpSpPr>
          <p:cNvPr id="43" name="组合 42"/>
          <p:cNvGrpSpPr/>
          <p:nvPr/>
        </p:nvGrpSpPr>
        <p:grpSpPr>
          <a:xfrm>
            <a:off x="5962650" y="3721100"/>
            <a:ext cx="1615440" cy="1804670"/>
            <a:chOff x="23173" y="10632"/>
            <a:chExt cx="2544" cy="2842"/>
          </a:xfrm>
        </p:grpSpPr>
        <p:sp>
          <p:nvSpPr>
            <p:cNvPr id="25" name="左大括号 24"/>
            <p:cNvSpPr/>
            <p:nvPr/>
          </p:nvSpPr>
          <p:spPr>
            <a:xfrm>
              <a:off x="25229" y="10632"/>
              <a:ext cx="488" cy="284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42" name="组合 41"/>
            <p:cNvGrpSpPr/>
            <p:nvPr/>
          </p:nvGrpSpPr>
          <p:grpSpPr>
            <a:xfrm>
              <a:off x="23173" y="11317"/>
              <a:ext cx="1926" cy="1440"/>
              <a:chOff x="22465" y="11391"/>
              <a:chExt cx="1926" cy="1440"/>
            </a:xfrm>
          </p:grpSpPr>
          <p:sp>
            <p:nvSpPr>
              <p:cNvPr id="26" name="矩形 25"/>
              <p:cNvSpPr/>
              <p:nvPr/>
            </p:nvSpPr>
            <p:spPr>
              <a:xfrm>
                <a:off x="22465" y="11391"/>
                <a:ext cx="1926" cy="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endParaRPr>
              </a:p>
            </p:txBody>
          </p:sp>
          <p:sp>
            <p:nvSpPr>
              <p:cNvPr id="27" name="文本框 26"/>
              <p:cNvSpPr txBox="1"/>
              <p:nvPr/>
            </p:nvSpPr>
            <p:spPr>
              <a:xfrm>
                <a:off x="22665" y="11581"/>
                <a:ext cx="1525" cy="919"/>
              </a:xfrm>
              <a:prstGeom prst="rect">
                <a:avLst/>
              </a:prstGeom>
              <a:noFill/>
            </p:spPr>
            <p:txBody>
              <a:bodyPr wrap="square" rtlCol="0">
                <a:spAutoFit/>
              </a:bodyPr>
              <a:lstStyle/>
              <a:p>
                <a:pPr algn="ctr"/>
                <a:r>
                  <a:rPr lang="zh-CN" altLang="en-US" sz="1600" b="1">
                    <a:solidFill>
                      <a:schemeClr val="bg1"/>
                    </a:solidFill>
                    <a:latin typeface="方正苏新诗柳楷简体" panose="02000000000000000000" charset="-122"/>
                    <a:ea typeface="方正苏新诗柳楷简体" panose="02000000000000000000" charset="-122"/>
                    <a:sym typeface="+mn-ea"/>
                  </a:rPr>
                  <a:t>Decoration</a:t>
                </a:r>
                <a:r>
                  <a:rPr lang="en-US" altLang="zh-CN" sz="1600" b="1">
                    <a:solidFill>
                      <a:schemeClr val="bg1"/>
                    </a:solidFill>
                    <a:latin typeface="方正苏新诗柳楷简体" panose="02000000000000000000" charset="-122"/>
                    <a:ea typeface="方正苏新诗柳楷简体" panose="02000000000000000000" charset="-122"/>
                    <a:sym typeface="+mn-ea"/>
                  </a:rPr>
                  <a:t> features</a:t>
                </a:r>
                <a:endParaRPr lang="en-US" altLang="zh-CN" sz="1600" b="1">
                  <a:solidFill>
                    <a:schemeClr val="bg1"/>
                  </a:solidFill>
                  <a:latin typeface="方正苏新诗柳楷简体" panose="02000000000000000000" charset="-122"/>
                  <a:ea typeface="方正苏新诗柳楷简体" panose="02000000000000000000" charset="-122"/>
                  <a:sym typeface="+mn-ea"/>
                </a:endParaRPr>
              </a:p>
            </p:txBody>
          </p:sp>
        </p:grpSp>
      </p:grpSp>
      <p:sp>
        <p:nvSpPr>
          <p:cNvPr id="29" name="左大括号 28"/>
          <p:cNvSpPr/>
          <p:nvPr/>
        </p:nvSpPr>
        <p:spPr>
          <a:xfrm>
            <a:off x="3357245" y="1770380"/>
            <a:ext cx="358775" cy="36175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方正清刻本悦宋简体" panose="02000000000000000000" charset="-122"/>
              <a:ea typeface="方正清刻本悦宋简体" panose="02000000000000000000" charset="-122"/>
            </a:endParaRPr>
          </a:p>
        </p:txBody>
      </p:sp>
      <p:grpSp>
        <p:nvGrpSpPr>
          <p:cNvPr id="7" name="组合 6"/>
          <p:cNvGrpSpPr/>
          <p:nvPr/>
        </p:nvGrpSpPr>
        <p:grpSpPr>
          <a:xfrm>
            <a:off x="10314305" y="1043533"/>
            <a:ext cx="613725" cy="3683375"/>
            <a:chOff x="24461" y="2928"/>
            <a:chExt cx="966" cy="5801"/>
          </a:xfrm>
        </p:grpSpPr>
        <p:sp>
          <p:nvSpPr>
            <p:cNvPr id="39" name="Text Box 26"/>
            <p:cNvSpPr txBox="1"/>
            <p:nvPr/>
          </p:nvSpPr>
          <p:spPr>
            <a:xfrm>
              <a:off x="24461" y="2928"/>
              <a:ext cx="966" cy="2073"/>
            </a:xfrm>
            <a:prstGeom prst="rect">
              <a:avLst/>
            </a:prstGeom>
            <a:noFill/>
            <a:ln w="9525">
              <a:noFill/>
            </a:ln>
          </p:spPr>
          <p:txBody>
            <a:bodyPr vert="eaVert" wrap="none" anchor="ctr">
              <a:spAutoFit/>
            </a:bodyPr>
            <a:lstStyle/>
            <a:p>
              <a:pPr lvl="0"/>
              <a:r>
                <a:rPr lang="en-US" altLang="zh-CN" sz="2800" b="1" noProof="0">
                  <a:ln>
                    <a:noFill/>
                  </a:ln>
                  <a:solidFill>
                    <a:schemeClr val="accent2"/>
                  </a:solidFill>
                  <a:effectLst/>
                  <a:uLnTx/>
                  <a:uFillTx/>
                  <a:latin typeface="方正清刻本悦宋简体" panose="02000000000000000000" charset="-122"/>
                  <a:ea typeface="方正清刻本悦宋简体" panose="02000000000000000000" charset="-122"/>
                </a:rPr>
                <a:t>WHOLE</a:t>
              </a:r>
              <a:endParaRPr lang="en-US" altLang="zh-CN" sz="2800" b="1" noProof="0">
                <a:ln>
                  <a:noFill/>
                </a:ln>
                <a:solidFill>
                  <a:schemeClr val="accent2"/>
                </a:solidFill>
                <a:effectLst/>
                <a:uLnTx/>
                <a:uFillTx/>
                <a:latin typeface="方正清刻本悦宋简体" panose="02000000000000000000" charset="-122"/>
                <a:ea typeface="方正清刻本悦宋简体" panose="02000000000000000000" charset="-122"/>
              </a:endParaRPr>
            </a:p>
          </p:txBody>
        </p:sp>
        <p:cxnSp>
          <p:nvCxnSpPr>
            <p:cNvPr id="40" name="直接箭头连接符 39"/>
            <p:cNvCxnSpPr/>
            <p:nvPr/>
          </p:nvCxnSpPr>
          <p:spPr>
            <a:xfrm flipH="1">
              <a:off x="24929" y="4198"/>
              <a:ext cx="15" cy="2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 Box 26"/>
            <p:cNvSpPr txBox="1"/>
            <p:nvPr/>
          </p:nvSpPr>
          <p:spPr>
            <a:xfrm>
              <a:off x="24461" y="6655"/>
              <a:ext cx="966" cy="2074"/>
            </a:xfrm>
            <a:prstGeom prst="rect">
              <a:avLst/>
            </a:prstGeom>
            <a:noFill/>
            <a:ln w="9525">
              <a:noFill/>
            </a:ln>
          </p:spPr>
          <p:txBody>
            <a:bodyPr vert="eaVert" wrap="square" anchor="ctr">
              <a:spAutoFit/>
            </a:bodyPr>
            <a:lstStyle/>
            <a:p>
              <a:pPr lvl="0"/>
              <a:r>
                <a:rPr lang="en-US" altLang="zh-CN" sz="2800" b="1" noProof="0">
                  <a:ln>
                    <a:noFill/>
                  </a:ln>
                  <a:solidFill>
                    <a:schemeClr val="accent2"/>
                  </a:solidFill>
                  <a:effectLst/>
                  <a:uLnTx/>
                  <a:uFillTx/>
                  <a:latin typeface="方正清刻本悦宋简体" panose="02000000000000000000" charset="-122"/>
                  <a:ea typeface="方正清刻本悦宋简体" panose="02000000000000000000" charset="-122"/>
                </a:rPr>
                <a:t>LOCAL</a:t>
              </a:r>
              <a:endParaRPr lang="en-US" altLang="zh-CN" sz="2800" b="1" noProof="0">
                <a:ln>
                  <a:noFill/>
                </a:ln>
                <a:solidFill>
                  <a:schemeClr val="accent2"/>
                </a:solidFill>
                <a:effectLst/>
                <a:uLnTx/>
                <a:uFillTx/>
                <a:latin typeface="方正清刻本悦宋简体" panose="02000000000000000000" charset="-122"/>
                <a:ea typeface="方正清刻本悦宋简体" panose="02000000000000000000" charset="-122"/>
              </a:endParaRPr>
            </a:p>
          </p:txBody>
        </p:sp>
      </p:grpSp>
      <p:grpSp>
        <p:nvGrpSpPr>
          <p:cNvPr id="44" name="组合 43"/>
          <p:cNvGrpSpPr/>
          <p:nvPr/>
        </p:nvGrpSpPr>
        <p:grpSpPr>
          <a:xfrm>
            <a:off x="3999230" y="1344295"/>
            <a:ext cx="1615440" cy="1804670"/>
            <a:chOff x="23173" y="10632"/>
            <a:chExt cx="2544" cy="2842"/>
          </a:xfrm>
        </p:grpSpPr>
        <p:sp>
          <p:nvSpPr>
            <p:cNvPr id="45" name="左大括号 44"/>
            <p:cNvSpPr/>
            <p:nvPr/>
          </p:nvSpPr>
          <p:spPr>
            <a:xfrm>
              <a:off x="25229" y="10632"/>
              <a:ext cx="488" cy="284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46" name="组合 45"/>
            <p:cNvGrpSpPr/>
            <p:nvPr/>
          </p:nvGrpSpPr>
          <p:grpSpPr>
            <a:xfrm>
              <a:off x="23173" y="11317"/>
              <a:ext cx="1926" cy="1440"/>
              <a:chOff x="22465" y="11391"/>
              <a:chExt cx="1926" cy="1440"/>
            </a:xfrm>
          </p:grpSpPr>
          <p:sp>
            <p:nvSpPr>
              <p:cNvPr id="47" name="矩形 46"/>
              <p:cNvSpPr/>
              <p:nvPr/>
            </p:nvSpPr>
            <p:spPr>
              <a:xfrm>
                <a:off x="22465" y="11391"/>
                <a:ext cx="1926" cy="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endParaRPr>
              </a:p>
            </p:txBody>
          </p:sp>
          <p:sp>
            <p:nvSpPr>
              <p:cNvPr id="48" name="文本框 47"/>
              <p:cNvSpPr txBox="1"/>
              <p:nvPr/>
            </p:nvSpPr>
            <p:spPr>
              <a:xfrm>
                <a:off x="22488" y="11619"/>
                <a:ext cx="1702" cy="919"/>
              </a:xfrm>
              <a:prstGeom prst="rect">
                <a:avLst/>
              </a:prstGeom>
              <a:noFill/>
            </p:spPr>
            <p:txBody>
              <a:bodyPr wrap="square" rtlCol="0">
                <a:spAutoFit/>
              </a:bodyPr>
              <a:lstStyle/>
              <a:p>
                <a:pPr algn="ctr"/>
                <a:r>
                  <a:rPr lang="zh-CN" altLang="en-US" sz="1600" b="1">
                    <a:solidFill>
                      <a:schemeClr val="bg1"/>
                    </a:solidFill>
                    <a:latin typeface="方正清刻本悦宋简体" panose="02000000000000000000" charset="-122"/>
                    <a:ea typeface="方正清刻本悦宋简体" panose="02000000000000000000" charset="-122"/>
                  </a:rPr>
                  <a:t>Structural features</a:t>
                </a:r>
                <a:endParaRPr lang="zh-CN" altLang="en-US" sz="1600" b="1">
                  <a:solidFill>
                    <a:schemeClr val="bg1"/>
                  </a:solidFill>
                  <a:latin typeface="方正清刻本悦宋简体" panose="02000000000000000000" charset="-122"/>
                  <a:ea typeface="方正清刻本悦宋简体" panose="02000000000000000000" charset="-122"/>
                </a:endParaRPr>
              </a:p>
            </p:txBody>
          </p:sp>
        </p:grpSp>
      </p:grpSp>
      <p:sp>
        <p:nvSpPr>
          <p:cNvPr id="17" name="文本框 16"/>
          <p:cNvSpPr txBox="1"/>
          <p:nvPr>
            <p:custDataLst>
              <p:tags r:id="rId5"/>
            </p:custDataLst>
          </p:nvPr>
        </p:nvSpPr>
        <p:spPr>
          <a:xfrm>
            <a:off x="5962650" y="1043305"/>
            <a:ext cx="1080770" cy="583565"/>
          </a:xfrm>
          <a:prstGeom prst="rect">
            <a:avLst/>
          </a:prstGeom>
          <a:noFill/>
        </p:spPr>
        <p:txBody>
          <a:bodyPr wrap="square" rtlCol="0">
            <a:spAutoFit/>
          </a:bodyPr>
          <a:p>
            <a:pPr algn="ctr"/>
            <a:r>
              <a:rPr lang="en-US" altLang="zh-CN" sz="1600" b="1">
                <a:solidFill>
                  <a:schemeClr val="bg1"/>
                </a:solidFill>
                <a:latin typeface="方正清刻本悦宋简体" panose="02000000000000000000" charset="-122"/>
                <a:ea typeface="方正清刻本悦宋简体" panose="02000000000000000000" charset="-122"/>
              </a:rPr>
              <a:t>Overall</a:t>
            </a:r>
            <a:endParaRPr lang="en-US" altLang="zh-CN" sz="1600" b="1">
              <a:solidFill>
                <a:schemeClr val="bg1"/>
              </a:solidFill>
              <a:latin typeface="方正清刻本悦宋简体" panose="02000000000000000000" charset="-122"/>
              <a:ea typeface="方正清刻本悦宋简体" panose="02000000000000000000" charset="-122"/>
            </a:endParaRPr>
          </a:p>
          <a:p>
            <a:pPr algn="ctr"/>
            <a:r>
              <a:rPr lang="zh-CN" altLang="en-US" sz="1600" b="1">
                <a:solidFill>
                  <a:schemeClr val="bg1"/>
                </a:solidFill>
                <a:latin typeface="方正清刻本悦宋简体" panose="02000000000000000000" charset="-122"/>
                <a:ea typeface="方正清刻本悦宋简体" panose="02000000000000000000" charset="-122"/>
              </a:rPr>
              <a:t>features</a:t>
            </a:r>
            <a:endParaRPr lang="zh-CN" altLang="en-US" sz="1600" b="1">
              <a:solidFill>
                <a:schemeClr val="bg1"/>
              </a:solidFill>
              <a:latin typeface="方正清刻本悦宋简体" panose="02000000000000000000" charset="-122"/>
              <a:ea typeface="方正清刻本悦宋简体" panose="02000000000000000000"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fade">
                                      <p:cBhvr>
                                        <p:cTn id="14" dur="1000"/>
                                        <p:tgtEl>
                                          <p:spTgt spid="38"/>
                                        </p:tgtEl>
                                      </p:cBhvr>
                                    </p:animEffect>
                                    <p:anim calcmode="lin" valueType="num">
                                      <p:cBhvr>
                                        <p:cTn id="15" dur="1000" fill="hold"/>
                                        <p:tgtEl>
                                          <p:spTgt spid="38"/>
                                        </p:tgtEl>
                                        <p:attrNameLst>
                                          <p:attrName>ppt_x</p:attrName>
                                        </p:attrNameLst>
                                      </p:cBhvr>
                                      <p:tavLst>
                                        <p:tav tm="0">
                                          <p:val>
                                            <p:strVal val="#ppt_x"/>
                                          </p:val>
                                        </p:tav>
                                        <p:tav tm="100000">
                                          <p:val>
                                            <p:strVal val="#ppt_x"/>
                                          </p:val>
                                        </p:tav>
                                      </p:tavLst>
                                    </p:anim>
                                    <p:anim calcmode="lin" valueType="num">
                                      <p:cBhvr>
                                        <p:cTn id="16"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1000"/>
                                        <p:tgtEl>
                                          <p:spTgt spid="43"/>
                                        </p:tgtEl>
                                      </p:cBhvr>
                                    </p:animEffect>
                                    <p:anim calcmode="lin" valueType="num">
                                      <p:cBhvr>
                                        <p:cTn id="22" dur="1000" fill="hold"/>
                                        <p:tgtEl>
                                          <p:spTgt spid="43"/>
                                        </p:tgtEl>
                                        <p:attrNameLst>
                                          <p:attrName>ppt_x</p:attrName>
                                        </p:attrNameLst>
                                      </p:cBhvr>
                                      <p:tavLst>
                                        <p:tav tm="0">
                                          <p:val>
                                            <p:strVal val="#ppt_x"/>
                                          </p:val>
                                        </p:tav>
                                        <p:tav tm="100000">
                                          <p:val>
                                            <p:strVal val="#ppt_x"/>
                                          </p:val>
                                        </p:tav>
                                      </p:tavLst>
                                    </p:anim>
                                    <p:anim calcmode="lin" valueType="num">
                                      <p:cBhvr>
                                        <p:cTn id="23"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1000"/>
                                        <p:tgtEl>
                                          <p:spTgt spid="44"/>
                                        </p:tgtEl>
                                      </p:cBhvr>
                                    </p:animEffect>
                                    <p:anim calcmode="lin" valueType="num">
                                      <p:cBhvr>
                                        <p:cTn id="29" dur="1000" fill="hold"/>
                                        <p:tgtEl>
                                          <p:spTgt spid="44"/>
                                        </p:tgtEl>
                                        <p:attrNameLst>
                                          <p:attrName>ppt_x</p:attrName>
                                        </p:attrNameLst>
                                      </p:cBhvr>
                                      <p:tavLst>
                                        <p:tav tm="0">
                                          <p:val>
                                            <p:strVal val="#ppt_x"/>
                                          </p:val>
                                        </p:tav>
                                        <p:tav tm="100000">
                                          <p:val>
                                            <p:strVal val="#ppt_x"/>
                                          </p:val>
                                        </p:tav>
                                      </p:tavLst>
                                    </p:anim>
                                    <p:anim calcmode="lin" valueType="num">
                                      <p:cBhvr>
                                        <p:cTn id="30" dur="1000" fill="hold"/>
                                        <p:tgtEl>
                                          <p:spTgt spid="44"/>
                                        </p:tgtEl>
                                        <p:attrNameLst>
                                          <p:attrName>ppt_y</p:attrName>
                                        </p:attrNameLst>
                                      </p:cBhvr>
                                      <p:tavLst>
                                        <p:tav tm="0">
                                          <p:val>
                                            <p:strVal val="#ppt_y+.1"/>
                                          </p:val>
                                        </p:tav>
                                        <p:tav tm="100000">
                                          <p:val>
                                            <p:strVal val="#ppt_y"/>
                                          </p:val>
                                        </p:tav>
                                      </p:tavLst>
                                    </p:anim>
                                  </p:childTnLst>
                                </p:cTn>
                              </p:par>
                              <p:par>
                                <p:cTn id="31" presetID="22" presetClass="entr" presetSubtype="4"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wipe(down)">
                                      <p:cBhvr>
                                        <p:cTn id="33" dur="5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47" presetClass="entr" presetSubtype="0"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1000"/>
                                        <p:tgtEl>
                                          <p:spTgt spid="7"/>
                                        </p:tgtEl>
                                      </p:cBhvr>
                                    </p:animEffect>
                                    <p:anim calcmode="lin" valueType="num">
                                      <p:cBhvr>
                                        <p:cTn id="39" dur="1000" fill="hold"/>
                                        <p:tgtEl>
                                          <p:spTgt spid="7"/>
                                        </p:tgtEl>
                                        <p:attrNameLst>
                                          <p:attrName>ppt_x</p:attrName>
                                        </p:attrNameLst>
                                      </p:cBhvr>
                                      <p:tavLst>
                                        <p:tav tm="0">
                                          <p:val>
                                            <p:strVal val="#ppt_x"/>
                                          </p:val>
                                        </p:tav>
                                        <p:tav tm="100000">
                                          <p:val>
                                            <p:strVal val="#ppt_x"/>
                                          </p:val>
                                        </p:tav>
                                      </p:tavLst>
                                    </p:anim>
                                    <p:anim calcmode="lin" valueType="num">
                                      <p:cBhvr>
                                        <p:cTn id="4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rcRect r="3438"/>
          <a:stretch>
            <a:fillRect/>
          </a:stretch>
        </p:blipFill>
        <p:spPr>
          <a:xfrm>
            <a:off x="0" y="0"/>
            <a:ext cx="12197715" cy="7105650"/>
          </a:xfrm>
          <a:prstGeom prst="rect">
            <a:avLst/>
          </a:prstGeom>
        </p:spPr>
      </p:pic>
      <p:sp>
        <p:nvSpPr>
          <p:cNvPr id="4" name="矩形 3"/>
          <p:cNvSpPr/>
          <p:nvPr/>
        </p:nvSpPr>
        <p:spPr>
          <a:xfrm>
            <a:off x="0" y="0"/>
            <a:ext cx="12192000" cy="7106285"/>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Text Box 4"/>
          <p:cNvSpPr txBox="1"/>
          <p:nvPr/>
        </p:nvSpPr>
        <p:spPr>
          <a:xfrm>
            <a:off x="0" y="838835"/>
            <a:ext cx="12192635" cy="3046095"/>
          </a:xfrm>
          <a:prstGeom prst="rect">
            <a:avLst/>
          </a:prstGeom>
          <a:solidFill>
            <a:schemeClr val="bg1">
              <a:alpha val="60000"/>
            </a:schemeClr>
          </a:solidFill>
          <a:ln w="9525">
            <a:noFill/>
          </a:ln>
        </p:spPr>
        <p:txBody>
          <a:bodyPr wrap="square" anchor="t" anchorCtr="0">
            <a:spAutoFit/>
          </a:bodyPr>
          <a:lstStyle/>
          <a:p>
            <a:pPr indent="812800" fontAlgn="auto">
              <a:spcBef>
                <a:spcPct val="0"/>
              </a:spcBef>
            </a:pPr>
            <a:r>
              <a:rPr lang="zh-CN" altLang="en-US" sz="2400">
                <a:latin typeface="方正瘦金书简体加粗" panose="02010600010101010101" charset="-122"/>
                <a:ea typeface="方正瘦金书简体加粗" panose="02010600010101010101" charset="-122"/>
                <a:cs typeface="方正瘦金书简体加粗" panose="02010600010101010101" charset="-122"/>
                <a:sym typeface="Arial" panose="020B0604020202090204" pitchFamily="34" charset="0"/>
              </a:rPr>
              <a:t>Since 1950, with the renovation of the old city and the construction of the subway in Beijing, ancient buildings began to disappear. Historical records show that in 1952, Changan Left Gate and Changan Right Gate were demolished. In 1954, Dianmen was demolished, followed by Chaoyangmen in 1956, Chongwenmen and Fuchengmen, Dongzhimen in 1965, and finally Xizhimen in 1969.</a:t>
            </a:r>
            <a:endParaRPr lang="zh-CN" altLang="en-US" sz="2400">
              <a:latin typeface="方正瘦金书简体加粗" panose="02010600010101010101" charset="-122"/>
              <a:ea typeface="方正瘦金书简体加粗" panose="02010600010101010101" charset="-122"/>
              <a:cs typeface="方正瘦金书简体加粗" panose="02010600010101010101" charset="-122"/>
              <a:sym typeface="Arial" panose="020B0604020202090204" pitchFamily="34" charset="0"/>
            </a:endParaRPr>
          </a:p>
          <a:p>
            <a:pPr indent="812800" fontAlgn="auto">
              <a:spcBef>
                <a:spcPct val="0"/>
              </a:spcBef>
            </a:pPr>
            <a:endParaRPr lang="zh-CN" altLang="en-US" sz="2400">
              <a:latin typeface="方正瘦金书简体加粗" panose="02010600010101010101" charset="-122"/>
              <a:ea typeface="方正瘦金书简体加粗" panose="02010600010101010101" charset="-122"/>
              <a:cs typeface="方正瘦金书简体加粗" panose="02010600010101010101" charset="-122"/>
              <a:sym typeface="Arial" panose="020B0604020202090204" pitchFamily="34" charset="0"/>
            </a:endParaRPr>
          </a:p>
          <a:p>
            <a:pPr indent="812800" fontAlgn="auto">
              <a:spcBef>
                <a:spcPct val="0"/>
              </a:spcBef>
            </a:pPr>
            <a:r>
              <a:rPr lang="zh-CN" altLang="en-US" sz="2400">
                <a:latin typeface="方正瘦金书简体加粗" panose="02010600010101010101" charset="-122"/>
                <a:ea typeface="方正瘦金书简体加粗" panose="02010600010101010101" charset="-122"/>
                <a:cs typeface="方正瘦金书简体加粗" panose="02010600010101010101" charset="-122"/>
                <a:sym typeface="Arial" panose="020B0604020202090204" pitchFamily="34" charset="0"/>
              </a:rPr>
              <a:t>When the ancient Ming and Qing city walls were being demolished, Liang Sicheng and Lin Huiyin were seen caressing the bricks and weeping（抚砖痛哭）.</a:t>
            </a:r>
            <a:endParaRPr lang="zh-CN" altLang="en-US" sz="2400">
              <a:latin typeface="方正瘦金书简体加粗" panose="02010600010101010101" charset="-122"/>
              <a:ea typeface="方正瘦金书简体加粗" panose="02010600010101010101" charset="-122"/>
              <a:cs typeface="方正瘦金书简体加粗" panose="02010600010101010101" charset="-122"/>
              <a:sym typeface="Arial" panose="020B0604020202090204" pitchFamily="34"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xit" presetSubtype="4" fill="hold" grpId="1" nodeType="clickEffect">
                                  <p:stCondLst>
                                    <p:cond delay="0"/>
                                  </p:stCondLst>
                                  <p:childTnLst>
                                    <p:anim calcmode="lin" valueType="num">
                                      <p:cBhvr additive="base">
                                        <p:cTn id="13" dur="500"/>
                                        <p:tgtEl>
                                          <p:spTgt spid="8"/>
                                        </p:tgtEl>
                                        <p:attrNameLst>
                                          <p:attrName>ppt_x</p:attrName>
                                        </p:attrNameLst>
                                      </p:cBhvr>
                                      <p:tavLst>
                                        <p:tav tm="0">
                                          <p:val>
                                            <p:strVal val="ppt_x"/>
                                          </p:val>
                                        </p:tav>
                                        <p:tav tm="100000">
                                          <p:val>
                                            <p:strVal val="ppt_x"/>
                                          </p:val>
                                        </p:tav>
                                      </p:tavLst>
                                    </p:anim>
                                    <p:anim calcmode="lin" valueType="num">
                                      <p:cBhvr additive="base">
                                        <p:cTn id="14" dur="500"/>
                                        <p:tgtEl>
                                          <p:spTgt spid="8"/>
                                        </p:tgtEl>
                                        <p:attrNameLst>
                                          <p:attrName>ppt_y</p:attrName>
                                        </p:attrNameLst>
                                      </p:cBhvr>
                                      <p:tavLst>
                                        <p:tav tm="0">
                                          <p:val>
                                            <p:strVal val="ppt_y"/>
                                          </p:val>
                                        </p:tav>
                                        <p:tav tm="100000">
                                          <p:val>
                                            <p:strVal val="1+ppt_h/2"/>
                                          </p:val>
                                        </p:tav>
                                      </p:tavLst>
                                    </p:anim>
                                    <p:set>
                                      <p:cBhvr>
                                        <p:cTn id="15"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rcRect r="3438"/>
          <a:stretch>
            <a:fillRect/>
          </a:stretch>
        </p:blipFill>
        <p:spPr>
          <a:xfrm>
            <a:off x="0" y="0"/>
            <a:ext cx="12197715" cy="7105650"/>
          </a:xfrm>
          <a:prstGeom prst="rect">
            <a:avLst/>
          </a:prstGeom>
        </p:spPr>
      </p:pic>
      <p:sp>
        <p:nvSpPr>
          <p:cNvPr id="4" name="矩形 3"/>
          <p:cNvSpPr/>
          <p:nvPr/>
        </p:nvSpPr>
        <p:spPr>
          <a:xfrm>
            <a:off x="0" y="0"/>
            <a:ext cx="12192000" cy="7106285"/>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Text Box 4"/>
          <p:cNvSpPr txBox="1"/>
          <p:nvPr/>
        </p:nvSpPr>
        <p:spPr>
          <a:xfrm>
            <a:off x="-31115" y="1014095"/>
            <a:ext cx="12223115" cy="1506855"/>
          </a:xfrm>
          <a:prstGeom prst="rect">
            <a:avLst/>
          </a:prstGeom>
          <a:solidFill>
            <a:schemeClr val="bg1">
              <a:alpha val="60000"/>
            </a:schemeClr>
          </a:solidFill>
          <a:ln w="9525">
            <a:noFill/>
          </a:ln>
        </p:spPr>
        <p:txBody>
          <a:bodyPr wrap="square" anchor="t" anchorCtr="0">
            <a:spAutoFit/>
          </a:bodyPr>
          <a:lstStyle/>
          <a:p>
            <a:pPr indent="812800" fontAlgn="auto">
              <a:spcBef>
                <a:spcPts val="1200"/>
              </a:spcBef>
            </a:pPr>
            <a:r>
              <a:rPr lang="zh-CN" altLang="en-US" sz="3200">
                <a:latin typeface="方正瘦金书简体加粗" panose="02010600010101010101" charset="-122"/>
                <a:ea typeface="方正瘦金书简体加粗" panose="02010600010101010101" charset="-122"/>
                <a:cs typeface="方正瘦金书简体加粗" panose="02010600010101010101" charset="-122"/>
                <a:sym typeface="Arial" panose="020B0604020202090204" pitchFamily="34" charset="0"/>
              </a:rPr>
              <a:t>中国建筑的个性乃即我民族之性格。</a:t>
            </a:r>
            <a:endParaRPr lang="zh-CN" altLang="en-US" sz="3200">
              <a:latin typeface="方正瘦金书简体加粗" panose="02010600010101010101" charset="-122"/>
              <a:ea typeface="方正瘦金书简体加粗" panose="02010600010101010101" charset="-122"/>
              <a:cs typeface="方正瘦金书简体加粗" panose="02010600010101010101" charset="-122"/>
              <a:sym typeface="Arial" panose="020B0604020202090204" pitchFamily="34" charset="0"/>
            </a:endParaRPr>
          </a:p>
          <a:p>
            <a:pPr indent="812800" fontAlgn="auto">
              <a:spcBef>
                <a:spcPct val="0"/>
              </a:spcBef>
            </a:pPr>
            <a:r>
              <a:rPr lang="zh-CN" altLang="en-US" sz="3200">
                <a:latin typeface="方正瘦金书简体加粗" panose="02010600010101010101" charset="-122"/>
                <a:ea typeface="方正瘦金书简体加粗" panose="02010600010101010101" charset="-122"/>
                <a:cs typeface="方正瘦金书简体加粗" panose="02010600010101010101" charset="-122"/>
                <a:sym typeface="Arial" panose="020B0604020202090204" pitchFamily="34" charset="0"/>
              </a:rPr>
              <a:t>一国一族之建筑是反鉴其物质精神、继往开来之面貌。</a:t>
            </a:r>
            <a:endParaRPr lang="zh-CN" altLang="en-US" sz="3200">
              <a:latin typeface="方正瘦金书简体加粗" panose="02010600010101010101" charset="-122"/>
              <a:ea typeface="方正瘦金书简体加粗" panose="02010600010101010101" charset="-122"/>
              <a:cs typeface="方正瘦金书简体加粗" panose="02010600010101010101" charset="-122"/>
              <a:sym typeface="Arial" panose="020B0604020202090204" pitchFamily="34" charset="0"/>
            </a:endParaRPr>
          </a:p>
          <a:p>
            <a:pPr indent="711200" algn="r" fontAlgn="auto">
              <a:spcBef>
                <a:spcPct val="0"/>
              </a:spcBef>
            </a:pPr>
            <a:r>
              <a:rPr lang="zh-CN" altLang="en-US" sz="2800">
                <a:latin typeface="方正瘦金书简体加粗" panose="02010600010101010101" charset="-122"/>
                <a:ea typeface="方正瘦金书简体加粗" panose="02010600010101010101" charset="-122"/>
                <a:cs typeface="方正瘦金书简体加粗" panose="02010600010101010101" charset="-122"/>
                <a:sym typeface="Arial" panose="020B0604020202090204" pitchFamily="34" charset="0"/>
              </a:rPr>
              <a:t>——梁思成《中国建筑史》</a:t>
            </a:r>
            <a:endParaRPr lang="zh-CN" altLang="en-US" sz="2800">
              <a:latin typeface="方正瘦金书简体加粗" panose="02010600010101010101" charset="-122"/>
              <a:ea typeface="方正瘦金书简体加粗" panose="02010600010101010101" charset="-122"/>
              <a:cs typeface="方正瘦金书简体加粗" panose="02010600010101010101" charset="-122"/>
              <a:sym typeface="Arial" panose="020B0604020202090204" pitchFamily="34" charset="0"/>
            </a:endParaRPr>
          </a:p>
        </p:txBody>
      </p:sp>
      <p:sp>
        <p:nvSpPr>
          <p:cNvPr id="2" name="Text Box 4"/>
          <p:cNvSpPr txBox="1"/>
          <p:nvPr>
            <p:custDataLst>
              <p:tags r:id="rId2"/>
            </p:custDataLst>
          </p:nvPr>
        </p:nvSpPr>
        <p:spPr>
          <a:xfrm>
            <a:off x="-25400" y="2520950"/>
            <a:ext cx="12223115" cy="1968500"/>
          </a:xfrm>
          <a:prstGeom prst="rect">
            <a:avLst/>
          </a:prstGeom>
          <a:solidFill>
            <a:schemeClr val="bg1">
              <a:alpha val="60000"/>
            </a:schemeClr>
          </a:solidFill>
          <a:ln w="9525">
            <a:noFill/>
          </a:ln>
        </p:spPr>
        <p:txBody>
          <a:bodyPr wrap="square" anchor="t" anchorCtr="0">
            <a:spAutoFit/>
          </a:bodyPr>
          <a:p>
            <a:pPr indent="812800" fontAlgn="auto">
              <a:spcBef>
                <a:spcPts val="1200"/>
              </a:spcBef>
            </a:pPr>
            <a:r>
              <a:rPr lang="zh-CN" altLang="en-US" sz="2800">
                <a:latin typeface="方正瘦金书简体加粗" panose="02010600010101010101" charset="-122"/>
                <a:ea typeface="方正瘦金书简体加粗" panose="02010600010101010101" charset="-122"/>
                <a:cs typeface="方正瘦金书简体加粗" panose="02010600010101010101" charset="-122"/>
                <a:sym typeface="Arial" panose="020B0604020202090204" pitchFamily="34" charset="0"/>
              </a:rPr>
              <a:t>"The personality of Chinese architecture is indeed the character of our nation.The architecture of a country or a people reflects their material spirit and their development from the past to the future."</a:t>
            </a:r>
            <a:endParaRPr lang="zh-CN" altLang="en-US" sz="2800">
              <a:latin typeface="方正瘦金书简体加粗" panose="02010600010101010101" charset="-122"/>
              <a:ea typeface="方正瘦金书简体加粗" panose="02010600010101010101" charset="-122"/>
              <a:cs typeface="方正瘦金书简体加粗" panose="02010600010101010101" charset="-122"/>
              <a:sym typeface="Arial" panose="020B0604020202090204" pitchFamily="34" charset="0"/>
            </a:endParaRPr>
          </a:p>
          <a:p>
            <a:pPr indent="812800" fontAlgn="auto">
              <a:spcBef>
                <a:spcPts val="1200"/>
              </a:spcBef>
            </a:pPr>
            <a:r>
              <a:rPr lang="zh-CN" altLang="en-US" sz="2800">
                <a:latin typeface="方正瘦金书简体加粗" panose="02010600010101010101" charset="-122"/>
                <a:ea typeface="方正瘦金书简体加粗" panose="02010600010101010101" charset="-122"/>
                <a:cs typeface="方正瘦金书简体加粗" panose="02010600010101010101" charset="-122"/>
                <a:sym typeface="Arial" panose="020B0604020202090204" pitchFamily="34" charset="0"/>
              </a:rPr>
              <a:t>— Liang Sicheng, "A History of Chinese Architecture"</a:t>
            </a:r>
            <a:endParaRPr lang="zh-CN" altLang="en-US" sz="2800">
              <a:latin typeface="方正瘦金书简体加粗" panose="02010600010101010101" charset="-122"/>
              <a:ea typeface="方正瘦金书简体加粗" panose="02010600010101010101" charset="-122"/>
              <a:cs typeface="方正瘦金书简体加粗" panose="02010600010101010101" charset="-122"/>
              <a:sym typeface="Arial" panose="020B0604020202090204" pitchFamily="34"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2" presetClass="exit" presetSubtype="4" fill="hold" grpId="1" nodeType="withEffect">
                                  <p:stCondLst>
                                    <p:cond delay="0"/>
                                  </p:stCondLst>
                                  <p:childTnLst>
                                    <p:anim calcmode="lin" valueType="num">
                                      <p:cBhvr additive="base">
                                        <p:cTn id="11" dur="500"/>
                                        <p:tgtEl>
                                          <p:spTgt spid="5"/>
                                        </p:tgtEl>
                                        <p:attrNameLst>
                                          <p:attrName>ppt_x</p:attrName>
                                        </p:attrNameLst>
                                      </p:cBhvr>
                                      <p:tavLst>
                                        <p:tav tm="0">
                                          <p:val>
                                            <p:strVal val="ppt_x"/>
                                          </p:val>
                                        </p:tav>
                                        <p:tav tm="100000">
                                          <p:val>
                                            <p:strVal val="ppt_x"/>
                                          </p:val>
                                        </p:tav>
                                      </p:tavLst>
                                    </p:anim>
                                    <p:anim calcmode="lin" valueType="num">
                                      <p:cBhvr additive="base">
                                        <p:cTn id="12" dur="500"/>
                                        <p:tgtEl>
                                          <p:spTgt spid="5"/>
                                        </p:tgtEl>
                                        <p:attrNameLst>
                                          <p:attrName>ppt_y</p:attrName>
                                        </p:attrNameLst>
                                      </p:cBhvr>
                                      <p:tavLst>
                                        <p:tav tm="0">
                                          <p:val>
                                            <p:strVal val="ppt_y"/>
                                          </p:val>
                                        </p:tav>
                                        <p:tav tm="100000">
                                          <p:val>
                                            <p:strVal val="1+ppt_h/2"/>
                                          </p:val>
                                        </p:tav>
                                      </p:tavLst>
                                    </p:anim>
                                    <p:set>
                                      <p:cBhvr>
                                        <p:cTn id="13" dur="1" fill="hold">
                                          <p:stCondLst>
                                            <p:cond delay="499"/>
                                          </p:stCondLst>
                                        </p:cTn>
                                        <p:tgtEl>
                                          <p:spTgt spid="5"/>
                                        </p:tgtEl>
                                        <p:attrNameLst>
                                          <p:attrName>style.visibility</p:attrName>
                                        </p:attrNameLst>
                                      </p:cBhvr>
                                      <p:to>
                                        <p:strVal val="hidden"/>
                                      </p:to>
                                    </p:set>
                                  </p:childTnLst>
                                </p:cTn>
                              </p:par>
                              <p:par>
                                <p:cTn id="14" presetID="42"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par>
                                <p:cTn id="19" presetID="2" presetClass="exit" presetSubtype="4" fill="hold" grpId="1" nodeType="withEffect">
                                  <p:stCondLst>
                                    <p:cond delay="0"/>
                                  </p:stCondLst>
                                  <p:childTnLst>
                                    <p:anim calcmode="lin" valueType="num">
                                      <p:cBhvr additive="base">
                                        <p:cTn id="20" dur="500"/>
                                        <p:tgtEl>
                                          <p:spTgt spid="2"/>
                                        </p:tgtEl>
                                        <p:attrNameLst>
                                          <p:attrName>ppt_x</p:attrName>
                                        </p:attrNameLst>
                                      </p:cBhvr>
                                      <p:tavLst>
                                        <p:tav tm="0">
                                          <p:val>
                                            <p:strVal val="ppt_x"/>
                                          </p:val>
                                        </p:tav>
                                        <p:tav tm="100000">
                                          <p:val>
                                            <p:strVal val="ppt_x"/>
                                          </p:val>
                                        </p:tav>
                                      </p:tavLst>
                                    </p:anim>
                                    <p:anim calcmode="lin" valueType="num">
                                      <p:cBhvr additive="base">
                                        <p:cTn id="21" dur="500"/>
                                        <p:tgtEl>
                                          <p:spTgt spid="2"/>
                                        </p:tgtEl>
                                        <p:attrNameLst>
                                          <p:attrName>ppt_y</p:attrName>
                                        </p:attrNameLst>
                                      </p:cBhvr>
                                      <p:tavLst>
                                        <p:tav tm="0">
                                          <p:val>
                                            <p:strVal val="ppt_y"/>
                                          </p:val>
                                        </p:tav>
                                        <p:tav tm="100000">
                                          <p:val>
                                            <p:strVal val="1+ppt_h/2"/>
                                          </p:val>
                                        </p:tav>
                                      </p:tavLst>
                                    </p:anim>
                                    <p:set>
                                      <p:cBhvr>
                                        <p:cTn id="22"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5" grpId="1" bldLvl="0" animBg="1"/>
      <p:bldP spid="2" grpId="0" bldLvl="0" animBg="1"/>
      <p:bldP spid="2" grpId="1"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rcRect r="3438"/>
          <a:stretch>
            <a:fillRect/>
          </a:stretch>
        </p:blipFill>
        <p:spPr>
          <a:xfrm>
            <a:off x="0" y="0"/>
            <a:ext cx="12197715" cy="7105650"/>
          </a:xfrm>
          <a:prstGeom prst="rect">
            <a:avLst/>
          </a:prstGeom>
        </p:spPr>
      </p:pic>
      <p:sp>
        <p:nvSpPr>
          <p:cNvPr id="4" name="矩形 3"/>
          <p:cNvSpPr/>
          <p:nvPr/>
        </p:nvSpPr>
        <p:spPr>
          <a:xfrm>
            <a:off x="0" y="0"/>
            <a:ext cx="12192000" cy="7106285"/>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Text Box 4"/>
          <p:cNvSpPr txBox="1"/>
          <p:nvPr/>
        </p:nvSpPr>
        <p:spPr>
          <a:xfrm>
            <a:off x="-31115" y="1014095"/>
            <a:ext cx="12223115" cy="2061210"/>
          </a:xfrm>
          <a:prstGeom prst="rect">
            <a:avLst/>
          </a:prstGeom>
          <a:solidFill>
            <a:schemeClr val="bg1">
              <a:alpha val="60000"/>
            </a:schemeClr>
          </a:solidFill>
          <a:ln w="9525">
            <a:noFill/>
          </a:ln>
        </p:spPr>
        <p:txBody>
          <a:bodyPr wrap="square" anchor="t" anchorCtr="0">
            <a:spAutoFit/>
          </a:bodyPr>
          <a:lstStyle/>
          <a:p>
            <a:pPr indent="812800" fontAlgn="auto">
              <a:spcBef>
                <a:spcPts val="1200"/>
              </a:spcBef>
            </a:pPr>
            <a:r>
              <a:rPr lang="zh-CN" altLang="en-US" sz="3200">
                <a:latin typeface="方正瘦金书简体加粗" panose="02010600010101010101" charset="-122"/>
                <a:ea typeface="方正瘦金书简体加粗" panose="02010600010101010101" charset="-122"/>
                <a:cs typeface="方正瘦金书简体加粗" panose="02010600010101010101" charset="-122"/>
                <a:sym typeface="Arial" panose="020B0604020202090204" pitchFamily="34" charset="0"/>
              </a:rPr>
              <a:t>Through understanding ancient Chinese architecture, we are moved and amazed by the wisdom of the ancient Chinese people. Studying ancient architecture allows us to advocate for inheriting and promoting excellent traditions, applying the old to the new.</a:t>
            </a:r>
            <a:endParaRPr lang="zh-CN" altLang="en-US" sz="3200">
              <a:latin typeface="方正瘦金书简体加粗" panose="02010600010101010101" charset="-122"/>
              <a:ea typeface="方正瘦金书简体加粗" panose="02010600010101010101" charset="-122"/>
              <a:cs typeface="方正瘦金书简体加粗" panose="02010600010101010101" charset="-122"/>
              <a:sym typeface="Arial" panose="020B0604020202090204" pitchFamily="34"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2" presetClass="exit" presetSubtype="4" fill="hold" grpId="1" nodeType="withEffect">
                                  <p:stCondLst>
                                    <p:cond delay="0"/>
                                  </p:stCondLst>
                                  <p:childTnLst>
                                    <p:anim calcmode="lin" valueType="num">
                                      <p:cBhvr additive="base">
                                        <p:cTn id="11" dur="500"/>
                                        <p:tgtEl>
                                          <p:spTgt spid="5"/>
                                        </p:tgtEl>
                                        <p:attrNameLst>
                                          <p:attrName>ppt_x</p:attrName>
                                        </p:attrNameLst>
                                      </p:cBhvr>
                                      <p:tavLst>
                                        <p:tav tm="0">
                                          <p:val>
                                            <p:strVal val="ppt_x"/>
                                          </p:val>
                                        </p:tav>
                                        <p:tav tm="100000">
                                          <p:val>
                                            <p:strVal val="ppt_x"/>
                                          </p:val>
                                        </p:tav>
                                      </p:tavLst>
                                    </p:anim>
                                    <p:anim calcmode="lin" valueType="num">
                                      <p:cBhvr additive="base">
                                        <p:cTn id="12" dur="500"/>
                                        <p:tgtEl>
                                          <p:spTgt spid="5"/>
                                        </p:tgtEl>
                                        <p:attrNameLst>
                                          <p:attrName>ppt_y</p:attrName>
                                        </p:attrNameLst>
                                      </p:cBhvr>
                                      <p:tavLst>
                                        <p:tav tm="0">
                                          <p:val>
                                            <p:strVal val="ppt_y"/>
                                          </p:val>
                                        </p:tav>
                                        <p:tav tm="100000">
                                          <p:val>
                                            <p:strVal val="1+ppt_h/2"/>
                                          </p:val>
                                        </p:tav>
                                      </p:tavLst>
                                    </p:anim>
                                    <p:set>
                                      <p:cBhvr>
                                        <p:cTn id="1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5" grpId="1"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70a652a1bb6b5cd2bab958cb9e7b7e3e"/>
          <p:cNvPicPr>
            <a:picLocks noChangeAspect="1"/>
          </p:cNvPicPr>
          <p:nvPr/>
        </p:nvPicPr>
        <p:blipFill>
          <a:blip r:embed="rId1"/>
          <a:srcRect t="15633" b="38980"/>
          <a:stretch>
            <a:fillRect/>
          </a:stretch>
        </p:blipFill>
        <p:spPr>
          <a:xfrm>
            <a:off x="-16510" y="2680970"/>
            <a:ext cx="12225020" cy="3923665"/>
          </a:xfrm>
          <a:prstGeom prst="rect">
            <a:avLst/>
          </a:prstGeom>
        </p:spPr>
      </p:pic>
      <p:sp>
        <p:nvSpPr>
          <p:cNvPr id="11" name="文本框 10"/>
          <p:cNvSpPr txBox="1"/>
          <p:nvPr/>
        </p:nvSpPr>
        <p:spPr>
          <a:xfrm>
            <a:off x="1529080" y="749300"/>
            <a:ext cx="9538335" cy="610870"/>
          </a:xfrm>
          <a:prstGeom prst="rect">
            <a:avLst/>
          </a:prstGeom>
          <a:noFill/>
        </p:spPr>
        <p:txBody>
          <a:bodyPr wrap="square" rtlCol="0">
            <a:noAutofit/>
          </a:bodyPr>
          <a:lstStyle/>
          <a:p>
            <a:r>
              <a:rPr lang="zh-CN" altLang="en-US" sz="4400" b="1">
                <a:solidFill>
                  <a:schemeClr val="tx1">
                    <a:lumMod val="75000"/>
                    <a:lumOff val="25000"/>
                  </a:schemeClr>
                </a:solidFill>
                <a:latin typeface="余生温柔都给你" panose="02000000000000000000" charset="-122"/>
                <a:ea typeface="余生温柔都给你" panose="02000000000000000000" charset="-122"/>
              </a:rPr>
              <a:t>The features of traditional Chinese architecture</a:t>
            </a:r>
            <a:endParaRPr lang="zh-CN" altLang="en-US" sz="4400" b="1">
              <a:solidFill>
                <a:schemeClr val="tx1">
                  <a:lumMod val="75000"/>
                  <a:lumOff val="25000"/>
                </a:schemeClr>
              </a:solidFill>
              <a:latin typeface="余生温柔都给你" panose="02000000000000000000" charset="-122"/>
              <a:ea typeface="余生温柔都给你" panose="02000000000000000000" charset="-122"/>
            </a:endParaRPr>
          </a:p>
          <a:p>
            <a:endParaRPr lang="zh-CN" altLang="en-US" sz="4400" b="1">
              <a:solidFill>
                <a:schemeClr val="tx1">
                  <a:lumMod val="75000"/>
                  <a:lumOff val="25000"/>
                </a:schemeClr>
              </a:solidFill>
              <a:latin typeface="余生温柔都给你" panose="02000000000000000000" charset="-122"/>
              <a:ea typeface="余生温柔都给你" panose="02000000000000000000" charset="-122"/>
            </a:endParaRPr>
          </a:p>
          <a:p>
            <a:endParaRPr lang="zh-CN" altLang="en-US" sz="4400" b="1">
              <a:solidFill>
                <a:schemeClr val="tx1">
                  <a:lumMod val="75000"/>
                  <a:lumOff val="25000"/>
                </a:schemeClr>
              </a:solidFill>
              <a:latin typeface="余生温柔都给你" panose="02000000000000000000" charset="-122"/>
              <a:ea typeface="余生温柔都给你" panose="02000000000000000000" charset="-122"/>
            </a:endParaRPr>
          </a:p>
          <a:p>
            <a:endParaRPr lang="zh-CN" altLang="en-US" sz="4400" b="1">
              <a:solidFill>
                <a:schemeClr val="tx1">
                  <a:lumMod val="75000"/>
                  <a:lumOff val="25000"/>
                </a:schemeClr>
              </a:solidFill>
              <a:latin typeface="余生温柔都给你" panose="02000000000000000000" charset="-122"/>
              <a:ea typeface="余生温柔都给你" panose="02000000000000000000" charset="-122"/>
            </a:endParaRPr>
          </a:p>
          <a:p>
            <a:endParaRPr lang="zh-CN" altLang="en-US" sz="4400" b="1">
              <a:solidFill>
                <a:schemeClr val="tx1">
                  <a:lumMod val="75000"/>
                  <a:lumOff val="25000"/>
                </a:schemeClr>
              </a:solidFill>
              <a:latin typeface="余生温柔都给你" panose="02000000000000000000" charset="-122"/>
              <a:ea typeface="余生温柔都给你" panose="02000000000000000000" charset="-122"/>
            </a:endParaRPr>
          </a:p>
          <a:p>
            <a:endParaRPr lang="zh-CN" altLang="en-US" sz="4400" b="1">
              <a:solidFill>
                <a:schemeClr val="tx1">
                  <a:lumMod val="75000"/>
                  <a:lumOff val="25000"/>
                </a:schemeClr>
              </a:solidFill>
              <a:latin typeface="余生温柔都给你" panose="02000000000000000000" charset="-122"/>
              <a:ea typeface="余生温柔都给你" panose="02000000000000000000" charset="-122"/>
            </a:endParaRPr>
          </a:p>
          <a:p>
            <a:endParaRPr lang="zh-CN" altLang="en-US" sz="4400" b="1">
              <a:solidFill>
                <a:schemeClr val="tx1">
                  <a:lumMod val="75000"/>
                  <a:lumOff val="25000"/>
                </a:schemeClr>
              </a:solidFill>
              <a:latin typeface="余生温柔都给你" panose="02000000000000000000" charset="-122"/>
              <a:ea typeface="余生温柔都给你" panose="02000000000000000000" charset="-122"/>
            </a:endParaRPr>
          </a:p>
        </p:txBody>
      </p:sp>
      <p:sp>
        <p:nvSpPr>
          <p:cNvPr id="2" name="文本框 1"/>
          <p:cNvSpPr txBox="1"/>
          <p:nvPr>
            <p:custDataLst>
              <p:tags r:id="rId2"/>
            </p:custDataLst>
          </p:nvPr>
        </p:nvSpPr>
        <p:spPr>
          <a:xfrm>
            <a:off x="1529080" y="2299970"/>
            <a:ext cx="9538335" cy="610870"/>
          </a:xfrm>
          <a:prstGeom prst="rect">
            <a:avLst/>
          </a:prstGeom>
          <a:noFill/>
        </p:spPr>
        <p:txBody>
          <a:bodyPr wrap="square" rtlCol="0">
            <a:noAutofit/>
          </a:bodyPr>
          <a:p>
            <a:r>
              <a:rPr lang="en-US" altLang="zh-CN" sz="4400" b="1">
                <a:solidFill>
                  <a:schemeClr val="tx1">
                    <a:lumMod val="75000"/>
                    <a:lumOff val="25000"/>
                  </a:schemeClr>
                </a:solidFill>
                <a:latin typeface="余生温柔都给你" panose="02000000000000000000" charset="-122"/>
                <a:ea typeface="余生温柔都给你" panose="02000000000000000000" charset="-122"/>
              </a:rPr>
              <a:t>THANKS FOR WATCHING!</a:t>
            </a:r>
            <a:endParaRPr lang="en-US" altLang="zh-CN" sz="4400" b="1">
              <a:solidFill>
                <a:schemeClr val="tx1">
                  <a:lumMod val="75000"/>
                  <a:lumOff val="25000"/>
                </a:schemeClr>
              </a:solidFill>
              <a:latin typeface="余生温柔都给你" panose="02000000000000000000" charset="-122"/>
              <a:ea typeface="余生温柔都给你" panose="02000000000000000000" charset="-122"/>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太和殿"/>
          <p:cNvPicPr>
            <a:picLocks noChangeAspect="1"/>
          </p:cNvPicPr>
          <p:nvPr/>
        </p:nvPicPr>
        <p:blipFill>
          <a:blip r:embed="rId1"/>
          <a:stretch>
            <a:fillRect/>
          </a:stretch>
        </p:blipFill>
        <p:spPr>
          <a:xfrm>
            <a:off x="635" y="0"/>
            <a:ext cx="12191365" cy="6858000"/>
          </a:xfrm>
          <a:prstGeom prst="rect">
            <a:avLst/>
          </a:prstGeom>
        </p:spPr>
      </p:pic>
      <p:sp>
        <p:nvSpPr>
          <p:cNvPr id="22531" name="文本框 22530"/>
          <p:cNvSpPr txBox="1"/>
          <p:nvPr/>
        </p:nvSpPr>
        <p:spPr>
          <a:xfrm>
            <a:off x="762000" y="457200"/>
            <a:ext cx="10006965" cy="645160"/>
          </a:xfrm>
          <a:prstGeom prst="rect">
            <a:avLst/>
          </a:prstGeom>
          <a:noFill/>
          <a:ln w="9525">
            <a:noFill/>
          </a:ln>
        </p:spPr>
        <p:txBody>
          <a:bodyPr wrap="square" anchor="t">
            <a:spAutoFit/>
          </a:bodyPr>
          <a:lstStyle/>
          <a:p>
            <a:pPr>
              <a:spcBef>
                <a:spcPct val="50000"/>
              </a:spcBef>
            </a:pPr>
            <a:r>
              <a:rPr lang="en-US" altLang="zh-CN" sz="3600" b="1">
                <a:latin typeface="方正苏新诗柳楷简体" panose="02000000000000000000" charset="-122"/>
                <a:ea typeface="方正苏新诗柳楷简体" panose="02000000000000000000" charset="-122"/>
                <a:cs typeface="方正苏新诗柳楷简体" panose="02000000000000000000" charset="-122"/>
              </a:rPr>
              <a:t>1 The three-dimensional composition of individual buildings. </a:t>
            </a:r>
            <a:endParaRPr lang="zh-CN" altLang="en-US" sz="3600" b="1">
              <a:latin typeface="方正苏新诗柳楷简体" panose="02000000000000000000" charset="-122"/>
              <a:ea typeface="方正苏新诗柳楷简体" panose="02000000000000000000" charset="-122"/>
              <a:cs typeface="方正苏新诗柳楷简体" panose="02000000000000000000" charset="-122"/>
            </a:endParaRPr>
          </a:p>
        </p:txBody>
      </p:sp>
      <p:sp>
        <p:nvSpPr>
          <p:cNvPr id="19459" name="文本框 22531"/>
          <p:cNvSpPr txBox="1"/>
          <p:nvPr/>
        </p:nvSpPr>
        <p:spPr>
          <a:xfrm>
            <a:off x="4608830" y="2155825"/>
            <a:ext cx="2687320" cy="768350"/>
          </a:xfrm>
          <a:prstGeom prst="rect">
            <a:avLst/>
          </a:prstGeom>
          <a:solidFill>
            <a:schemeClr val="bg1">
              <a:lumMod val="95000"/>
              <a:alpha val="60000"/>
            </a:schemeClr>
          </a:solidFill>
          <a:ln w="9525">
            <a:noFill/>
          </a:ln>
        </p:spPr>
        <p:txBody>
          <a:bodyPr wrap="square" anchor="t">
            <a:spAutoFit/>
          </a:bodyPr>
          <a:lstStyle/>
          <a:p>
            <a:pPr algn="ctr"/>
            <a:r>
              <a:rPr lang="en-US" altLang="zh-CN" sz="4400" b="1">
                <a:latin typeface="方正苏新诗柳楷简体" panose="02000000000000000000" charset="-122"/>
                <a:ea typeface="方正苏新诗柳楷简体" panose="02000000000000000000" charset="-122"/>
              </a:rPr>
              <a:t>roof</a:t>
            </a:r>
            <a:r>
              <a:rPr lang="zh-CN" altLang="en-US" sz="4400" b="1">
                <a:latin typeface="方正苏新诗柳楷简体" panose="02000000000000000000" charset="-122"/>
                <a:ea typeface="方正苏新诗柳楷简体" panose="02000000000000000000" charset="-122"/>
              </a:rPr>
              <a:t>屋顶</a:t>
            </a:r>
            <a:endParaRPr lang="zh-CN" altLang="en-US" sz="4400" b="1">
              <a:latin typeface="方正苏新诗柳楷简体" panose="02000000000000000000" charset="-122"/>
              <a:ea typeface="方正苏新诗柳楷简体" panose="02000000000000000000" charset="-122"/>
            </a:endParaRPr>
          </a:p>
        </p:txBody>
      </p:sp>
      <p:sp>
        <p:nvSpPr>
          <p:cNvPr id="19460" name="文本框 22532"/>
          <p:cNvSpPr txBox="1"/>
          <p:nvPr/>
        </p:nvSpPr>
        <p:spPr>
          <a:xfrm>
            <a:off x="5036820" y="4188460"/>
            <a:ext cx="2118995" cy="706755"/>
          </a:xfrm>
          <a:prstGeom prst="rect">
            <a:avLst/>
          </a:prstGeom>
          <a:solidFill>
            <a:schemeClr val="bg1">
              <a:lumMod val="95000"/>
              <a:alpha val="60000"/>
            </a:schemeClr>
          </a:solidFill>
          <a:ln w="9525">
            <a:noFill/>
          </a:ln>
        </p:spPr>
        <p:txBody>
          <a:bodyPr wrap="square" anchor="t">
            <a:spAutoFit/>
          </a:bodyPr>
          <a:lstStyle/>
          <a:p>
            <a:r>
              <a:rPr lang="en-US" altLang="zh-CN" sz="4000" b="1">
                <a:solidFill>
                  <a:schemeClr val="tx1"/>
                </a:solidFill>
                <a:latin typeface="方正苏新诗柳楷简体" panose="02000000000000000000" charset="-122"/>
                <a:ea typeface="方正苏新诗柳楷简体" panose="02000000000000000000" charset="-122"/>
              </a:rPr>
              <a:t>house</a:t>
            </a:r>
            <a:r>
              <a:rPr lang="zh-CN" altLang="en-US" sz="4000" b="1">
                <a:solidFill>
                  <a:schemeClr val="tx1"/>
                </a:solidFill>
                <a:latin typeface="方正苏新诗柳楷简体" panose="02000000000000000000" charset="-122"/>
                <a:ea typeface="方正苏新诗柳楷简体" panose="02000000000000000000" charset="-122"/>
              </a:rPr>
              <a:t>房屋</a:t>
            </a:r>
            <a:endParaRPr lang="zh-CN" altLang="en-US" sz="4000" b="1">
              <a:solidFill>
                <a:schemeClr val="tx1"/>
              </a:solidFill>
              <a:latin typeface="方正苏新诗柳楷简体" panose="02000000000000000000" charset="-122"/>
              <a:ea typeface="方正苏新诗柳楷简体" panose="02000000000000000000" charset="-122"/>
            </a:endParaRPr>
          </a:p>
        </p:txBody>
      </p:sp>
      <p:sp>
        <p:nvSpPr>
          <p:cNvPr id="19461" name="文本框 22533"/>
          <p:cNvSpPr txBox="1"/>
          <p:nvPr/>
        </p:nvSpPr>
        <p:spPr>
          <a:xfrm>
            <a:off x="4219575" y="5382895"/>
            <a:ext cx="3466465" cy="706755"/>
          </a:xfrm>
          <a:prstGeom prst="rect">
            <a:avLst/>
          </a:prstGeom>
          <a:solidFill>
            <a:schemeClr val="bg1">
              <a:lumMod val="95000"/>
              <a:alpha val="60000"/>
            </a:schemeClr>
          </a:solidFill>
          <a:ln w="9525">
            <a:noFill/>
          </a:ln>
        </p:spPr>
        <p:txBody>
          <a:bodyPr wrap="square" anchor="t">
            <a:spAutoFit/>
          </a:bodyPr>
          <a:lstStyle/>
          <a:p>
            <a:pPr algn="ctr"/>
            <a:r>
              <a:rPr lang="zh-CN" altLang="en-US" sz="4000" b="1">
                <a:solidFill>
                  <a:schemeClr val="tx1"/>
                </a:solidFill>
                <a:effectLst>
                  <a:outerShdw blurRad="38100" dist="38100" dir="2700000" algn="tl">
                    <a:srgbClr val="000000">
                      <a:alpha val="43137"/>
                    </a:srgbClr>
                  </a:outerShdw>
                </a:effectLst>
                <a:latin typeface="方正苏新诗柳楷简体" panose="02000000000000000000" charset="-122"/>
                <a:ea typeface="方正苏新诗柳楷简体" panose="02000000000000000000" charset="-122"/>
              </a:rPr>
              <a:t>foundation台基</a:t>
            </a:r>
            <a:endParaRPr lang="zh-CN" altLang="en-US" sz="4000" b="1">
              <a:solidFill>
                <a:schemeClr val="tx1"/>
              </a:solidFill>
              <a:effectLst>
                <a:outerShdw blurRad="38100" dist="38100" dir="2700000" algn="tl">
                  <a:srgbClr val="000000">
                    <a:alpha val="43137"/>
                  </a:srgbClr>
                </a:outerShdw>
              </a:effectLst>
              <a:latin typeface="方正苏新诗柳楷简体" panose="02000000000000000000" charset="-122"/>
              <a:ea typeface="方正苏新诗柳楷简体" panose="02000000000000000000"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9459"/>
                                        </p:tgtEl>
                                        <p:attrNameLst>
                                          <p:attrName>style.visibility</p:attrName>
                                        </p:attrNameLst>
                                      </p:cBhvr>
                                      <p:to>
                                        <p:strVal val="visible"/>
                                      </p:to>
                                    </p:set>
                                    <p:animEffect transition="in" filter="wipe(down)">
                                      <p:cBhvr>
                                        <p:cTn id="7" dur="500"/>
                                        <p:tgtEl>
                                          <p:spTgt spid="1945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9460"/>
                                        </p:tgtEl>
                                        <p:attrNameLst>
                                          <p:attrName>style.visibility</p:attrName>
                                        </p:attrNameLst>
                                      </p:cBhvr>
                                      <p:to>
                                        <p:strVal val="visible"/>
                                      </p:to>
                                    </p:set>
                                    <p:animEffect transition="in" filter="wipe(down)">
                                      <p:cBhvr>
                                        <p:cTn id="10" dur="500"/>
                                        <p:tgtEl>
                                          <p:spTgt spid="1946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9461"/>
                                        </p:tgtEl>
                                        <p:attrNameLst>
                                          <p:attrName>style.visibility</p:attrName>
                                        </p:attrNameLst>
                                      </p:cBhvr>
                                      <p:to>
                                        <p:strVal val="visible"/>
                                      </p:to>
                                    </p:set>
                                    <p:animEffect transition="in" filter="wipe(down)">
                                      <p:cBhvr>
                                        <p:cTn id="13" dur="500"/>
                                        <p:tgtEl>
                                          <p:spTgt spid="19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ldLvl="0" animBg="1"/>
      <p:bldP spid="19460" grpId="0" bldLvl="0" animBg="1"/>
      <p:bldP spid="19461"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四合院建模"/>
          <p:cNvPicPr>
            <a:picLocks noChangeAspect="1"/>
          </p:cNvPicPr>
          <p:nvPr/>
        </p:nvPicPr>
        <p:blipFill>
          <a:blip r:embed="rId1"/>
          <a:stretch>
            <a:fillRect/>
          </a:stretch>
        </p:blipFill>
        <p:spPr>
          <a:xfrm>
            <a:off x="0" y="1206500"/>
            <a:ext cx="8128000" cy="5651500"/>
          </a:xfrm>
          <a:prstGeom prst="rect">
            <a:avLst/>
          </a:prstGeom>
        </p:spPr>
      </p:pic>
      <p:pic>
        <p:nvPicPr>
          <p:cNvPr id="4" name="图片 3" descr="四合院平面图"/>
          <p:cNvPicPr>
            <a:picLocks noChangeAspect="1"/>
          </p:cNvPicPr>
          <p:nvPr/>
        </p:nvPicPr>
        <p:blipFill>
          <a:blip r:embed="rId2"/>
          <a:stretch>
            <a:fillRect/>
          </a:stretch>
        </p:blipFill>
        <p:spPr>
          <a:xfrm>
            <a:off x="7749540" y="0"/>
            <a:ext cx="4442460" cy="6858000"/>
          </a:xfrm>
          <a:prstGeom prst="rect">
            <a:avLst/>
          </a:prstGeom>
        </p:spPr>
      </p:pic>
      <p:sp>
        <p:nvSpPr>
          <p:cNvPr id="24581" name="文本框 24580"/>
          <p:cNvSpPr txBox="1"/>
          <p:nvPr/>
        </p:nvSpPr>
        <p:spPr>
          <a:xfrm>
            <a:off x="28575" y="-12065"/>
            <a:ext cx="8105140" cy="645160"/>
          </a:xfrm>
          <a:prstGeom prst="rect">
            <a:avLst/>
          </a:prstGeom>
          <a:noFill/>
          <a:ln w="9525">
            <a:noFill/>
          </a:ln>
        </p:spPr>
        <p:txBody>
          <a:bodyPr wrap="square" anchor="t">
            <a:spAutoFit/>
          </a:bodyPr>
          <a:lstStyle/>
          <a:p>
            <a:pPr algn="ctr" fontAlgn="auto">
              <a:lnSpc>
                <a:spcPts val="4320"/>
              </a:lnSpc>
              <a:spcBef>
                <a:spcPct val="0"/>
              </a:spcBef>
            </a:pPr>
            <a:r>
              <a:rPr lang="en-US" altLang="zh-CN" sz="3600" b="1">
                <a:latin typeface="方正苏新诗柳楷简体" panose="02000000000000000000" charset="-122"/>
                <a:ea typeface="方正苏新诗柳楷简体" panose="02000000000000000000" charset="-122"/>
              </a:rPr>
              <a:t>2 The layout of group buildings </a:t>
            </a:r>
            <a:endParaRPr lang="en-US" altLang="zh-CN" sz="3600" b="1">
              <a:latin typeface="方正苏新诗柳楷简体" panose="02000000000000000000" charset="-122"/>
              <a:ea typeface="方正苏新诗柳楷简体" panose="02000000000000000000" charset="-122"/>
            </a:endParaRPr>
          </a:p>
        </p:txBody>
      </p:sp>
      <p:sp>
        <p:nvSpPr>
          <p:cNvPr id="2" name="文本框 1"/>
          <p:cNvSpPr txBox="1"/>
          <p:nvPr/>
        </p:nvSpPr>
        <p:spPr>
          <a:xfrm>
            <a:off x="8128000" y="2955290"/>
            <a:ext cx="1523365" cy="368300"/>
          </a:xfrm>
          <a:prstGeom prst="rect">
            <a:avLst/>
          </a:prstGeom>
          <a:noFill/>
        </p:spPr>
        <p:txBody>
          <a:bodyPr wrap="square" rtlCol="0" anchor="t">
            <a:spAutoFit/>
          </a:bodyPr>
          <a:p>
            <a:r>
              <a:rPr lang="zh-CN" altLang="en-US"/>
              <a:t>wing room</a:t>
            </a:r>
            <a:endParaRPr lang="zh-CN" altLang="en-US"/>
          </a:p>
        </p:txBody>
      </p:sp>
      <p:sp>
        <p:nvSpPr>
          <p:cNvPr id="5" name="文本框 4"/>
          <p:cNvSpPr txBox="1"/>
          <p:nvPr>
            <p:custDataLst>
              <p:tags r:id="rId3"/>
            </p:custDataLst>
          </p:nvPr>
        </p:nvSpPr>
        <p:spPr>
          <a:xfrm>
            <a:off x="10535285" y="2955290"/>
            <a:ext cx="1523365" cy="368300"/>
          </a:xfrm>
          <a:prstGeom prst="rect">
            <a:avLst/>
          </a:prstGeom>
          <a:noFill/>
        </p:spPr>
        <p:txBody>
          <a:bodyPr wrap="square" rtlCol="0" anchor="t">
            <a:spAutoFit/>
          </a:bodyPr>
          <a:p>
            <a:r>
              <a:rPr lang="zh-CN" altLang="en-US"/>
              <a:t>wing room</a:t>
            </a:r>
            <a:endParaRPr lang="zh-CN" altLang="en-US"/>
          </a:p>
        </p:txBody>
      </p:sp>
      <p:sp>
        <p:nvSpPr>
          <p:cNvPr id="6" name="文本框 5"/>
          <p:cNvSpPr txBox="1"/>
          <p:nvPr>
            <p:custDataLst>
              <p:tags r:id="rId4"/>
            </p:custDataLst>
          </p:nvPr>
        </p:nvSpPr>
        <p:spPr>
          <a:xfrm>
            <a:off x="9651365" y="633095"/>
            <a:ext cx="1523365" cy="368300"/>
          </a:xfrm>
          <a:prstGeom prst="rect">
            <a:avLst/>
          </a:prstGeom>
          <a:noFill/>
        </p:spPr>
        <p:txBody>
          <a:bodyPr wrap="square" rtlCol="0" anchor="t">
            <a:spAutoFit/>
          </a:bodyPr>
          <a:p>
            <a:r>
              <a:rPr lang="en-US" altLang="zh-CN"/>
              <a:t>main</a:t>
            </a:r>
            <a:r>
              <a:rPr lang="zh-CN" altLang="en-US"/>
              <a:t> </a:t>
            </a:r>
            <a:r>
              <a:rPr lang="en-US" altLang="zh-CN"/>
              <a:t>house</a:t>
            </a:r>
            <a:endParaRPr lang="en-US" altLang="zh-CN"/>
          </a:p>
        </p:txBody>
      </p:sp>
      <p:sp>
        <p:nvSpPr>
          <p:cNvPr id="7" name="文本框 6"/>
          <p:cNvSpPr txBox="1"/>
          <p:nvPr>
            <p:custDataLst>
              <p:tags r:id="rId5"/>
            </p:custDataLst>
          </p:nvPr>
        </p:nvSpPr>
        <p:spPr>
          <a:xfrm>
            <a:off x="8052435" y="1128395"/>
            <a:ext cx="1523365" cy="368300"/>
          </a:xfrm>
          <a:prstGeom prst="rect">
            <a:avLst/>
          </a:prstGeom>
          <a:noFill/>
        </p:spPr>
        <p:txBody>
          <a:bodyPr wrap="square" rtlCol="0" anchor="t">
            <a:spAutoFit/>
          </a:bodyPr>
          <a:p>
            <a:r>
              <a:rPr lang="en-US" altLang="zh-CN"/>
              <a:t>ear</a:t>
            </a:r>
            <a:r>
              <a:rPr lang="zh-CN" altLang="en-US"/>
              <a:t> room</a:t>
            </a:r>
            <a:endParaRPr lang="zh-CN" altLang="en-US"/>
          </a:p>
        </p:txBody>
      </p:sp>
      <p:sp>
        <p:nvSpPr>
          <p:cNvPr id="8" name="文本框 7"/>
          <p:cNvSpPr txBox="1"/>
          <p:nvPr>
            <p:custDataLst>
              <p:tags r:id="rId6"/>
            </p:custDataLst>
          </p:nvPr>
        </p:nvSpPr>
        <p:spPr>
          <a:xfrm>
            <a:off x="11174730" y="1001395"/>
            <a:ext cx="1523365" cy="368300"/>
          </a:xfrm>
          <a:prstGeom prst="rect">
            <a:avLst/>
          </a:prstGeom>
          <a:noFill/>
        </p:spPr>
        <p:txBody>
          <a:bodyPr wrap="square" rtlCol="0" anchor="t">
            <a:spAutoFit/>
          </a:bodyPr>
          <a:p>
            <a:r>
              <a:rPr lang="en-US" altLang="zh-CN"/>
              <a:t>ear</a:t>
            </a:r>
            <a:r>
              <a:rPr lang="zh-CN" altLang="en-US"/>
              <a:t> room</a:t>
            </a:r>
            <a:endParaRPr lang="zh-CN" altLang="en-US"/>
          </a:p>
        </p:txBody>
      </p:sp>
      <p:sp>
        <p:nvSpPr>
          <p:cNvPr id="9" name="文本框 8"/>
          <p:cNvSpPr txBox="1"/>
          <p:nvPr>
            <p:custDataLst>
              <p:tags r:id="rId7"/>
            </p:custDataLst>
          </p:nvPr>
        </p:nvSpPr>
        <p:spPr>
          <a:xfrm>
            <a:off x="9138920" y="5387975"/>
            <a:ext cx="1523365" cy="368300"/>
          </a:xfrm>
          <a:prstGeom prst="rect">
            <a:avLst/>
          </a:prstGeom>
          <a:noFill/>
        </p:spPr>
        <p:txBody>
          <a:bodyPr wrap="square" rtlCol="0" anchor="t">
            <a:spAutoFit/>
          </a:bodyPr>
          <a:p>
            <a:r>
              <a:rPr lang="en-US" altLang="zh-CN"/>
              <a:t>Rear</a:t>
            </a:r>
            <a:r>
              <a:rPr lang="zh-CN" altLang="en-US"/>
              <a:t> room</a:t>
            </a:r>
            <a:endParaRPr lang="zh-CN" altLang="en-US"/>
          </a:p>
        </p:txBody>
      </p:sp>
      <p:sp>
        <p:nvSpPr>
          <p:cNvPr id="10" name="文本框 9"/>
          <p:cNvSpPr txBox="1"/>
          <p:nvPr/>
        </p:nvSpPr>
        <p:spPr>
          <a:xfrm>
            <a:off x="2859405" y="762635"/>
            <a:ext cx="6096000" cy="368300"/>
          </a:xfrm>
          <a:prstGeom prst="rect">
            <a:avLst/>
          </a:prstGeom>
          <a:noFill/>
        </p:spPr>
        <p:txBody>
          <a:bodyPr wrap="square" rtlCol="0" anchor="t">
            <a:spAutoFit/>
          </a:bodyPr>
          <a:p>
            <a:r>
              <a:rPr lang="zh-CN" altLang="en-US"/>
              <a:t>Siheyuan</a:t>
            </a:r>
            <a:r>
              <a:rPr lang="en-US" altLang="zh-CN"/>
              <a:t> </a:t>
            </a:r>
            <a:r>
              <a:rPr lang="zh-CN" altLang="en-US"/>
              <a:t>四合院</a:t>
            </a:r>
            <a:endParaRPr lang="zh-CN" altLang="en-US"/>
          </a:p>
        </p:txBody>
      </p:sp>
    </p:spTree>
  </p:cSld>
  <p:clrMapOvr>
    <a:masterClrMapping/>
  </p:clrMapOvr>
  <p:transition>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四合院平面图"/>
          <p:cNvPicPr>
            <a:picLocks noChangeAspect="1"/>
          </p:cNvPicPr>
          <p:nvPr/>
        </p:nvPicPr>
        <p:blipFill>
          <a:blip r:embed="rId1"/>
          <a:stretch>
            <a:fillRect/>
          </a:stretch>
        </p:blipFill>
        <p:spPr>
          <a:xfrm>
            <a:off x="7749540" y="0"/>
            <a:ext cx="4442460" cy="6858000"/>
          </a:xfrm>
          <a:prstGeom prst="rect">
            <a:avLst/>
          </a:prstGeom>
        </p:spPr>
      </p:pic>
      <p:sp>
        <p:nvSpPr>
          <p:cNvPr id="24581" name="文本框 24580"/>
          <p:cNvSpPr txBox="1"/>
          <p:nvPr/>
        </p:nvSpPr>
        <p:spPr>
          <a:xfrm>
            <a:off x="28575" y="-12065"/>
            <a:ext cx="8105140" cy="645160"/>
          </a:xfrm>
          <a:prstGeom prst="rect">
            <a:avLst/>
          </a:prstGeom>
          <a:noFill/>
          <a:ln w="9525">
            <a:noFill/>
          </a:ln>
        </p:spPr>
        <p:txBody>
          <a:bodyPr wrap="square" anchor="t">
            <a:spAutoFit/>
          </a:bodyPr>
          <a:lstStyle/>
          <a:p>
            <a:pPr algn="ctr" fontAlgn="auto">
              <a:lnSpc>
                <a:spcPts val="4320"/>
              </a:lnSpc>
              <a:spcBef>
                <a:spcPct val="0"/>
              </a:spcBef>
            </a:pPr>
            <a:r>
              <a:rPr lang="en-US" altLang="zh-CN" sz="3600" b="1">
                <a:latin typeface="方正苏新诗柳楷简体" panose="02000000000000000000" charset="-122"/>
                <a:ea typeface="方正苏新诗柳楷简体" panose="02000000000000000000" charset="-122"/>
              </a:rPr>
              <a:t>2 The layout of group buildings </a:t>
            </a:r>
            <a:endParaRPr lang="en-US" altLang="zh-CN" sz="3600" b="1">
              <a:latin typeface="方正苏新诗柳楷简体" panose="02000000000000000000" charset="-122"/>
              <a:ea typeface="方正苏新诗柳楷简体" panose="02000000000000000000" charset="-122"/>
            </a:endParaRPr>
          </a:p>
        </p:txBody>
      </p:sp>
      <p:sp>
        <p:nvSpPr>
          <p:cNvPr id="2" name="文本框 1"/>
          <p:cNvSpPr txBox="1"/>
          <p:nvPr/>
        </p:nvSpPr>
        <p:spPr>
          <a:xfrm>
            <a:off x="8128000" y="2955290"/>
            <a:ext cx="1523365" cy="368300"/>
          </a:xfrm>
          <a:prstGeom prst="rect">
            <a:avLst/>
          </a:prstGeom>
          <a:noFill/>
        </p:spPr>
        <p:txBody>
          <a:bodyPr wrap="square" rtlCol="0" anchor="t">
            <a:spAutoFit/>
          </a:bodyPr>
          <a:p>
            <a:r>
              <a:rPr lang="zh-CN" altLang="en-US"/>
              <a:t>wing room</a:t>
            </a:r>
            <a:endParaRPr lang="zh-CN" altLang="en-US"/>
          </a:p>
        </p:txBody>
      </p:sp>
      <p:sp>
        <p:nvSpPr>
          <p:cNvPr id="5" name="文本框 4"/>
          <p:cNvSpPr txBox="1"/>
          <p:nvPr>
            <p:custDataLst>
              <p:tags r:id="rId2"/>
            </p:custDataLst>
          </p:nvPr>
        </p:nvSpPr>
        <p:spPr>
          <a:xfrm>
            <a:off x="10535285" y="2955290"/>
            <a:ext cx="1523365" cy="368300"/>
          </a:xfrm>
          <a:prstGeom prst="rect">
            <a:avLst/>
          </a:prstGeom>
          <a:noFill/>
        </p:spPr>
        <p:txBody>
          <a:bodyPr wrap="square" rtlCol="0" anchor="t">
            <a:spAutoFit/>
          </a:bodyPr>
          <a:p>
            <a:r>
              <a:rPr lang="zh-CN" altLang="en-US"/>
              <a:t>wing room</a:t>
            </a:r>
            <a:endParaRPr lang="zh-CN" altLang="en-US"/>
          </a:p>
        </p:txBody>
      </p:sp>
      <p:sp>
        <p:nvSpPr>
          <p:cNvPr id="6" name="文本框 5"/>
          <p:cNvSpPr txBox="1"/>
          <p:nvPr>
            <p:custDataLst>
              <p:tags r:id="rId3"/>
            </p:custDataLst>
          </p:nvPr>
        </p:nvSpPr>
        <p:spPr>
          <a:xfrm>
            <a:off x="9651365" y="633095"/>
            <a:ext cx="1523365" cy="368300"/>
          </a:xfrm>
          <a:prstGeom prst="rect">
            <a:avLst/>
          </a:prstGeom>
          <a:noFill/>
        </p:spPr>
        <p:txBody>
          <a:bodyPr wrap="square" rtlCol="0" anchor="t">
            <a:spAutoFit/>
          </a:bodyPr>
          <a:p>
            <a:r>
              <a:rPr lang="en-US" altLang="zh-CN"/>
              <a:t>main</a:t>
            </a:r>
            <a:r>
              <a:rPr lang="zh-CN" altLang="en-US"/>
              <a:t> </a:t>
            </a:r>
            <a:r>
              <a:rPr lang="en-US" altLang="zh-CN"/>
              <a:t>house</a:t>
            </a:r>
            <a:endParaRPr lang="en-US" altLang="zh-CN"/>
          </a:p>
        </p:txBody>
      </p:sp>
      <p:sp>
        <p:nvSpPr>
          <p:cNvPr id="7" name="文本框 6"/>
          <p:cNvSpPr txBox="1"/>
          <p:nvPr>
            <p:custDataLst>
              <p:tags r:id="rId4"/>
            </p:custDataLst>
          </p:nvPr>
        </p:nvSpPr>
        <p:spPr>
          <a:xfrm>
            <a:off x="8052435" y="1128395"/>
            <a:ext cx="1523365" cy="368300"/>
          </a:xfrm>
          <a:prstGeom prst="rect">
            <a:avLst/>
          </a:prstGeom>
          <a:noFill/>
        </p:spPr>
        <p:txBody>
          <a:bodyPr wrap="square" rtlCol="0" anchor="t">
            <a:spAutoFit/>
          </a:bodyPr>
          <a:p>
            <a:r>
              <a:rPr lang="en-US" altLang="zh-CN"/>
              <a:t>ear</a:t>
            </a:r>
            <a:r>
              <a:rPr lang="zh-CN" altLang="en-US"/>
              <a:t> room</a:t>
            </a:r>
            <a:endParaRPr lang="zh-CN" altLang="en-US"/>
          </a:p>
        </p:txBody>
      </p:sp>
      <p:sp>
        <p:nvSpPr>
          <p:cNvPr id="8" name="文本框 7"/>
          <p:cNvSpPr txBox="1"/>
          <p:nvPr>
            <p:custDataLst>
              <p:tags r:id="rId5"/>
            </p:custDataLst>
          </p:nvPr>
        </p:nvSpPr>
        <p:spPr>
          <a:xfrm>
            <a:off x="11174730" y="1001395"/>
            <a:ext cx="1523365" cy="368300"/>
          </a:xfrm>
          <a:prstGeom prst="rect">
            <a:avLst/>
          </a:prstGeom>
          <a:noFill/>
        </p:spPr>
        <p:txBody>
          <a:bodyPr wrap="square" rtlCol="0" anchor="t">
            <a:spAutoFit/>
          </a:bodyPr>
          <a:p>
            <a:r>
              <a:rPr lang="en-US" altLang="zh-CN"/>
              <a:t>ear</a:t>
            </a:r>
            <a:r>
              <a:rPr lang="zh-CN" altLang="en-US"/>
              <a:t> room</a:t>
            </a:r>
            <a:endParaRPr lang="zh-CN" altLang="en-US"/>
          </a:p>
        </p:txBody>
      </p:sp>
      <p:sp>
        <p:nvSpPr>
          <p:cNvPr id="9" name="文本框 8"/>
          <p:cNvSpPr txBox="1"/>
          <p:nvPr/>
        </p:nvSpPr>
        <p:spPr>
          <a:xfrm>
            <a:off x="505460" y="918845"/>
            <a:ext cx="7030085" cy="5939155"/>
          </a:xfrm>
          <a:prstGeom prst="rect">
            <a:avLst/>
          </a:prstGeom>
          <a:noFill/>
        </p:spPr>
        <p:txBody>
          <a:bodyPr wrap="square" rtlCol="0">
            <a:spAutoFit/>
          </a:bodyPr>
          <a:p>
            <a:r>
              <a:rPr lang="en-US" altLang="zh-CN" sz="2000">
                <a:latin typeface="方正瘦金书简体加粗" panose="02010600010101010101" charset="-122"/>
                <a:ea typeface="方正瘦金书简体加粗" panose="02010600010101010101" charset="-122"/>
              </a:rPr>
              <a:t>Main House: The main house is where the head of the family and their immediate family members live, typically containing the living room and main bedrooms.</a:t>
            </a:r>
            <a:endParaRPr lang="en-US" altLang="zh-CN" sz="2000">
              <a:latin typeface="方正瘦金书简体加粗" panose="02010600010101010101" charset="-122"/>
              <a:ea typeface="方正瘦金书简体加粗" panose="02010600010101010101" charset="-122"/>
            </a:endParaRPr>
          </a:p>
          <a:p>
            <a:endParaRPr lang="en-US" altLang="zh-CN" sz="2000">
              <a:latin typeface="方正瘦金书简体加粗" panose="02010600010101010101" charset="-122"/>
              <a:ea typeface="方正瘦金书简体加粗" panose="02010600010101010101" charset="-122"/>
            </a:endParaRPr>
          </a:p>
          <a:p>
            <a:r>
              <a:rPr lang="en-US" altLang="zh-CN" sz="2000">
                <a:latin typeface="方正瘦金书简体加粗" panose="02010600010101010101" charset="-122"/>
                <a:ea typeface="方正瘦金书简体加粗" panose="02010600010101010101" charset="-122"/>
              </a:rPr>
              <a:t>Wing Rooms: Their functions vary; they might be used as bedrooms for children or guests, as storage spaces, or as work areas.</a:t>
            </a:r>
            <a:endParaRPr lang="en-US" altLang="zh-CN" sz="2000">
              <a:latin typeface="方正瘦金书简体加粗" panose="02010600010101010101" charset="-122"/>
              <a:ea typeface="方正瘦金书简体加粗" panose="02010600010101010101" charset="-122"/>
            </a:endParaRPr>
          </a:p>
          <a:p>
            <a:endParaRPr lang="en-US" altLang="zh-CN" sz="2000">
              <a:latin typeface="方正瘦金书简体加粗" panose="02010600010101010101" charset="-122"/>
              <a:ea typeface="方正瘦金书简体加粗" panose="02010600010101010101" charset="-122"/>
            </a:endParaRPr>
          </a:p>
          <a:p>
            <a:r>
              <a:rPr lang="en-US" altLang="zh-CN" sz="2000">
                <a:latin typeface="方正瘦金书简体加粗" panose="02010600010101010101" charset="-122"/>
                <a:ea typeface="方正瘦金书简体加粗" panose="02010600010101010101" charset="-122"/>
              </a:rPr>
              <a:t>Ear Rooms: These rooms are usually smaller and serve more flexible, often more private purposes, such as studies, storage rooms, or servant quarters.</a:t>
            </a:r>
            <a:endParaRPr lang="en-US" altLang="zh-CN" sz="2000">
              <a:latin typeface="方正瘦金书简体加粗" panose="02010600010101010101" charset="-122"/>
              <a:ea typeface="方正瘦金书简体加粗" panose="02010600010101010101" charset="-122"/>
            </a:endParaRPr>
          </a:p>
          <a:p>
            <a:endParaRPr lang="en-US" altLang="zh-CN" sz="2000">
              <a:latin typeface="方正瘦金书简体加粗" panose="02010600010101010101" charset="-122"/>
              <a:ea typeface="方正瘦金书简体加粗" panose="02010600010101010101" charset="-122"/>
            </a:endParaRPr>
          </a:p>
          <a:p>
            <a:r>
              <a:rPr lang="en-US" altLang="zh-CN" sz="2000">
                <a:latin typeface="方正瘦金书简体加粗" panose="02010600010101010101" charset="-122"/>
                <a:ea typeface="方正瘦金书简体加粗" panose="02010600010101010101" charset="-122"/>
              </a:rPr>
              <a:t>Rear House: Its uses might include kitchens, bathrooms, or other secondary living spaces.</a:t>
            </a:r>
            <a:endParaRPr lang="en-US" altLang="zh-CN" sz="2000">
              <a:latin typeface="方正瘦金书简体加粗" panose="02010600010101010101" charset="-122"/>
              <a:ea typeface="方正瘦金书简体加粗" panose="02010600010101010101" charset="-122"/>
            </a:endParaRPr>
          </a:p>
          <a:p>
            <a:endParaRPr lang="en-US" altLang="zh-CN" sz="2000">
              <a:latin typeface="方正瘦金书简体加粗" panose="02010600010101010101" charset="-122"/>
              <a:ea typeface="方正瘦金书简体加粗" panose="02010600010101010101" charset="-122"/>
            </a:endParaRPr>
          </a:p>
          <a:p>
            <a:r>
              <a:rPr lang="en-US" altLang="zh-CN" sz="2000" i="1" u="sng">
                <a:latin typeface="方正瘦金书简体加粗" panose="02010600010101010101" charset="-122"/>
                <a:ea typeface="方正瘦金书简体加粗" panose="02010600010101010101" charset="-122"/>
              </a:rPr>
              <a:t>This layout not only ensures the privacy and security of the residence but also reflects the hierarchical family structure and cultural values of respecting elders prevalent in traditional Chinese society.</a:t>
            </a:r>
            <a:endParaRPr lang="en-US" altLang="zh-CN" sz="2000" i="1" u="sng">
              <a:latin typeface="方正瘦金书简体加粗" panose="02010600010101010101" charset="-122"/>
              <a:ea typeface="方正瘦金书简体加粗" panose="02010600010101010101" charset="-122"/>
            </a:endParaRPr>
          </a:p>
        </p:txBody>
      </p:sp>
    </p:spTree>
  </p:cSld>
  <p:clrMapOvr>
    <a:masterClrMapping/>
  </p:clrMapOvr>
  <p:transition>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timg (1)"/>
          <p:cNvPicPr>
            <a:picLocks noChangeAspect="1"/>
          </p:cNvPicPr>
          <p:nvPr/>
        </p:nvPicPr>
        <p:blipFill>
          <a:blip r:embed="rId1"/>
          <a:stretch>
            <a:fillRect/>
          </a:stretch>
        </p:blipFill>
        <p:spPr>
          <a:xfrm>
            <a:off x="-433705" y="622935"/>
            <a:ext cx="9215755" cy="6247765"/>
          </a:xfrm>
          <a:prstGeom prst="rect">
            <a:avLst/>
          </a:prstGeom>
        </p:spPr>
      </p:pic>
      <p:pic>
        <p:nvPicPr>
          <p:cNvPr id="4" name="图片 3" descr="timg (2)"/>
          <p:cNvPicPr>
            <a:picLocks noChangeAspect="1"/>
          </p:cNvPicPr>
          <p:nvPr/>
        </p:nvPicPr>
        <p:blipFill>
          <a:blip r:embed="rId2"/>
          <a:stretch>
            <a:fillRect/>
          </a:stretch>
        </p:blipFill>
        <p:spPr>
          <a:xfrm>
            <a:off x="8133715" y="-12065"/>
            <a:ext cx="4085590" cy="6882765"/>
          </a:xfrm>
          <a:prstGeom prst="rect">
            <a:avLst/>
          </a:prstGeom>
        </p:spPr>
      </p:pic>
      <p:sp>
        <p:nvSpPr>
          <p:cNvPr id="24581" name="文本框 24580"/>
          <p:cNvSpPr txBox="1"/>
          <p:nvPr/>
        </p:nvSpPr>
        <p:spPr>
          <a:xfrm>
            <a:off x="28575" y="-12065"/>
            <a:ext cx="8105140" cy="645160"/>
          </a:xfrm>
          <a:prstGeom prst="rect">
            <a:avLst/>
          </a:prstGeom>
          <a:noFill/>
          <a:ln w="9525">
            <a:noFill/>
          </a:ln>
        </p:spPr>
        <p:txBody>
          <a:bodyPr wrap="square" anchor="t">
            <a:spAutoFit/>
          </a:bodyPr>
          <a:lstStyle/>
          <a:p>
            <a:pPr algn="ctr" fontAlgn="auto">
              <a:lnSpc>
                <a:spcPts val="4320"/>
              </a:lnSpc>
              <a:spcBef>
                <a:spcPct val="0"/>
              </a:spcBef>
            </a:pPr>
            <a:r>
              <a:rPr lang="zh-CN" altLang="en-US" sz="3600" b="1">
                <a:latin typeface="方正瘦金书简体加粗" panose="02010600010101010101" charset="-122"/>
                <a:ea typeface="方正瘦金书简体加粗" panose="02010600010101010101" charset="-122"/>
              </a:rPr>
              <a:t>Most prominent feature：Axial symmetry</a:t>
            </a:r>
            <a:endParaRPr lang="zh-CN" altLang="en-US" sz="3600" b="1">
              <a:latin typeface="方正瘦金书简体加粗" panose="02010600010101010101" charset="-122"/>
              <a:ea typeface="方正瘦金书简体加粗" panose="02010600010101010101" charset="-122"/>
            </a:endParaRPr>
          </a:p>
        </p:txBody>
      </p:sp>
    </p:spTree>
  </p:cSld>
  <p:clrMapOvr>
    <a:masterClrMapping/>
  </p:clrMapOvr>
  <p:transition>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804035" y="0"/>
            <a:ext cx="10387330" cy="6858000"/>
            <a:chOff x="2841" y="0"/>
            <a:chExt cx="16358" cy="10800"/>
          </a:xfrm>
        </p:grpSpPr>
        <p:pic>
          <p:nvPicPr>
            <p:cNvPr id="2" name="图片 1" descr="太和殿木质结构图"/>
            <p:cNvPicPr>
              <a:picLocks noChangeAspect="1"/>
            </p:cNvPicPr>
            <p:nvPr/>
          </p:nvPicPr>
          <p:blipFill>
            <a:blip r:embed="rId1"/>
            <a:stretch>
              <a:fillRect/>
            </a:stretch>
          </p:blipFill>
          <p:spPr>
            <a:xfrm>
              <a:off x="2841" y="0"/>
              <a:ext cx="16359" cy="10800"/>
            </a:xfrm>
            <a:prstGeom prst="rect">
              <a:avLst/>
            </a:prstGeom>
          </p:spPr>
        </p:pic>
        <p:sp>
          <p:nvSpPr>
            <p:cNvPr id="3" name="文本框 2"/>
            <p:cNvSpPr txBox="1"/>
            <p:nvPr/>
          </p:nvSpPr>
          <p:spPr>
            <a:xfrm>
              <a:off x="3590" y="414"/>
              <a:ext cx="6600" cy="580"/>
            </a:xfrm>
            <a:prstGeom prst="rect">
              <a:avLst/>
            </a:prstGeom>
            <a:solidFill>
              <a:schemeClr val="bg1"/>
            </a:solidFill>
          </p:spPr>
          <p:txBody>
            <a:bodyPr wrap="square" rtlCol="0">
              <a:spAutoFit/>
            </a:bodyPr>
            <a:lstStyle/>
            <a:p>
              <a:endParaRPr lang="zh-CN" altLang="en-US"/>
            </a:p>
          </p:txBody>
        </p:sp>
      </p:grpSp>
      <p:sp>
        <p:nvSpPr>
          <p:cNvPr id="24578" name="文本框 27650"/>
          <p:cNvSpPr txBox="1"/>
          <p:nvPr/>
        </p:nvSpPr>
        <p:spPr>
          <a:xfrm>
            <a:off x="0" y="0"/>
            <a:ext cx="7901940" cy="1322070"/>
          </a:xfrm>
          <a:prstGeom prst="rect">
            <a:avLst/>
          </a:prstGeom>
          <a:noFill/>
          <a:ln w="9525">
            <a:noFill/>
          </a:ln>
        </p:spPr>
        <p:txBody>
          <a:bodyPr wrap="square" anchor="t">
            <a:spAutoFit/>
          </a:bodyPr>
          <a:lstStyle/>
          <a:p>
            <a:r>
              <a:rPr lang="en-US" altLang="zh-CN" sz="4000" b="1">
                <a:latin typeface="方正苏新诗柳楷简体" panose="02000000000000000000" charset="-122"/>
                <a:ea typeface="方正苏新诗柳楷简体" panose="02000000000000000000" charset="-122"/>
              </a:rPr>
              <a:t>3 </a:t>
            </a:r>
            <a:r>
              <a:rPr lang="zh-CN" altLang="en-US" sz="4000" b="1">
                <a:latin typeface="方正苏新诗柳楷简体" panose="02000000000000000000" charset="-122"/>
                <a:ea typeface="方正苏新诗柳楷简体" panose="02000000000000000000" charset="-122"/>
              </a:rPr>
              <a:t>Primarily using timber as the structural method</a:t>
            </a:r>
            <a:endParaRPr lang="zh-CN" altLang="en-US" sz="4000" b="1">
              <a:latin typeface="方正苏新诗柳楷简体" panose="02000000000000000000" charset="-122"/>
              <a:ea typeface="方正苏新诗柳楷简体" panose="02000000000000000000" charset="-122"/>
            </a:endParaRPr>
          </a:p>
        </p:txBody>
      </p:sp>
      <p:sp>
        <p:nvSpPr>
          <p:cNvPr id="4" name="文本框 3"/>
          <p:cNvSpPr txBox="1"/>
          <p:nvPr/>
        </p:nvSpPr>
        <p:spPr>
          <a:xfrm>
            <a:off x="0" y="1141095"/>
            <a:ext cx="2159000" cy="953135"/>
          </a:xfrm>
          <a:prstGeom prst="rect">
            <a:avLst/>
          </a:prstGeom>
          <a:noFill/>
        </p:spPr>
        <p:txBody>
          <a:bodyPr wrap="square" rtlCol="0">
            <a:spAutoFit/>
          </a:bodyPr>
          <a:lstStyle/>
          <a:p>
            <a:r>
              <a:rPr lang="en-US" altLang="zh-CN" sz="2800">
                <a:latin typeface="方正瘦金书简体加粗" panose="02010600010101010101" charset="-122"/>
                <a:ea typeface="方正瘦金书简体加粗" panose="02010600010101010101" charset="-122"/>
              </a:rPr>
              <a:t>column</a:t>
            </a:r>
            <a:r>
              <a:rPr lang="zh-CN" altLang="en-US" sz="2800">
                <a:latin typeface="方正瘦金书简体加粗" panose="02010600010101010101" charset="-122"/>
                <a:ea typeface="方正瘦金书简体加粗" panose="02010600010101010101" charset="-122"/>
              </a:rPr>
              <a:t>立柱</a:t>
            </a:r>
            <a:endParaRPr lang="zh-CN" altLang="en-US" sz="2800">
              <a:latin typeface="方正瘦金书简体加粗" panose="02010600010101010101" charset="-122"/>
              <a:ea typeface="方正瘦金书简体加粗" panose="02010600010101010101" charset="-122"/>
            </a:endParaRPr>
          </a:p>
          <a:p>
            <a:r>
              <a:rPr lang="en-US" altLang="zh-CN" sz="2800">
                <a:latin typeface="方正瘦金书简体加粗" panose="02010600010101010101" charset="-122"/>
                <a:ea typeface="方正瘦金书简体加粗" panose="02010600010101010101" charset="-122"/>
              </a:rPr>
              <a:t>beam</a:t>
            </a:r>
            <a:r>
              <a:rPr lang="zh-CN" altLang="en-US" sz="2800">
                <a:latin typeface="方正瘦金书简体加粗" panose="02010600010101010101" charset="-122"/>
                <a:ea typeface="方正瘦金书简体加粗" panose="02010600010101010101" charset="-122"/>
              </a:rPr>
              <a:t>横梁</a:t>
            </a:r>
            <a:endParaRPr lang="zh-CN" altLang="en-US" sz="2800">
              <a:latin typeface="方正瘦金书简体加粗" panose="02010600010101010101" charset="-122"/>
              <a:ea typeface="方正瘦金书简体加粗" panose="02010600010101010101" charset="-122"/>
            </a:endParaRPr>
          </a:p>
        </p:txBody>
      </p:sp>
      <p:sp>
        <p:nvSpPr>
          <p:cNvPr id="5" name="右大括号 4"/>
          <p:cNvSpPr/>
          <p:nvPr/>
        </p:nvSpPr>
        <p:spPr>
          <a:xfrm>
            <a:off x="1945005" y="1395095"/>
            <a:ext cx="117475" cy="568960"/>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2000"/>
          </a:p>
        </p:txBody>
      </p:sp>
      <p:sp>
        <p:nvSpPr>
          <p:cNvPr id="7" name="文本框 6"/>
          <p:cNvSpPr txBox="1"/>
          <p:nvPr/>
        </p:nvSpPr>
        <p:spPr>
          <a:xfrm>
            <a:off x="2279650" y="1141095"/>
            <a:ext cx="1682750" cy="1568450"/>
          </a:xfrm>
          <a:prstGeom prst="rect">
            <a:avLst/>
          </a:prstGeom>
          <a:noFill/>
        </p:spPr>
        <p:txBody>
          <a:bodyPr wrap="square" rtlCol="0">
            <a:spAutoFit/>
          </a:bodyPr>
          <a:lstStyle/>
          <a:p>
            <a:r>
              <a:rPr lang="zh-CN" altLang="en-US" sz="3200">
                <a:latin typeface="方正瘦金书简体加粗" panose="02010600010101010101" charset="-122"/>
                <a:ea typeface="方正瘦金书简体加粗" panose="02010600010101010101" charset="-122"/>
              </a:rPr>
              <a:t>Load-bearing frame</a:t>
            </a:r>
            <a:endParaRPr lang="zh-CN" altLang="en-US" sz="3200">
              <a:latin typeface="方正瘦金书简体加粗" panose="02010600010101010101" charset="-122"/>
              <a:ea typeface="方正瘦金书简体加粗" panose="0201060001010101010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ldLvl="0" animBg="1"/>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612265" y="412750"/>
            <a:ext cx="5260975" cy="5810885"/>
            <a:chOff x="3590" y="414"/>
            <a:chExt cx="8285" cy="9151"/>
          </a:xfrm>
        </p:grpSpPr>
        <p:pic>
          <p:nvPicPr>
            <p:cNvPr id="2" name="图片 1" descr="太和殿木质结构图"/>
            <p:cNvPicPr>
              <a:picLocks noChangeAspect="1"/>
            </p:cNvPicPr>
            <p:nvPr/>
          </p:nvPicPr>
          <p:blipFill>
            <a:blip r:embed="rId1"/>
            <a:srcRect l="27758" t="26454" r="44777" b="11435"/>
            <a:stretch>
              <a:fillRect/>
            </a:stretch>
          </p:blipFill>
          <p:spPr>
            <a:xfrm>
              <a:off x="7382" y="2857"/>
              <a:ext cx="4493" cy="6708"/>
            </a:xfrm>
            <a:prstGeom prst="rect">
              <a:avLst/>
            </a:prstGeom>
          </p:spPr>
        </p:pic>
        <p:sp>
          <p:nvSpPr>
            <p:cNvPr id="3" name="文本框 2"/>
            <p:cNvSpPr txBox="1"/>
            <p:nvPr/>
          </p:nvSpPr>
          <p:spPr>
            <a:xfrm>
              <a:off x="3590" y="414"/>
              <a:ext cx="6600" cy="580"/>
            </a:xfrm>
            <a:prstGeom prst="rect">
              <a:avLst/>
            </a:prstGeom>
            <a:solidFill>
              <a:schemeClr val="bg1"/>
            </a:solidFill>
          </p:spPr>
          <p:txBody>
            <a:bodyPr wrap="square" rtlCol="0">
              <a:spAutoFit/>
            </a:bodyPr>
            <a:lstStyle/>
            <a:p>
              <a:endParaRPr lang="zh-CN" altLang="en-US"/>
            </a:p>
          </p:txBody>
        </p:sp>
      </p:grpSp>
      <p:sp>
        <p:nvSpPr>
          <p:cNvPr id="24578" name="文本框 27650"/>
          <p:cNvSpPr txBox="1"/>
          <p:nvPr/>
        </p:nvSpPr>
        <p:spPr>
          <a:xfrm>
            <a:off x="0" y="0"/>
            <a:ext cx="7901940" cy="1322070"/>
          </a:xfrm>
          <a:prstGeom prst="rect">
            <a:avLst/>
          </a:prstGeom>
          <a:noFill/>
          <a:ln w="9525">
            <a:noFill/>
          </a:ln>
        </p:spPr>
        <p:txBody>
          <a:bodyPr wrap="square" anchor="t">
            <a:spAutoFit/>
          </a:bodyPr>
          <a:lstStyle/>
          <a:p>
            <a:r>
              <a:rPr lang="en-US" altLang="zh-CN" sz="4000" b="1">
                <a:latin typeface="方正苏新诗柳楷简体" panose="02000000000000000000" charset="-122"/>
                <a:ea typeface="方正苏新诗柳楷简体" panose="02000000000000000000" charset="-122"/>
              </a:rPr>
              <a:t>3 </a:t>
            </a:r>
            <a:r>
              <a:rPr lang="zh-CN" altLang="en-US" sz="4000" b="1">
                <a:latin typeface="方正苏新诗柳楷简体" panose="02000000000000000000" charset="-122"/>
                <a:ea typeface="方正苏新诗柳楷简体" panose="02000000000000000000" charset="-122"/>
              </a:rPr>
              <a:t>Primarily using timber as the structural method</a:t>
            </a:r>
            <a:endParaRPr lang="zh-CN" altLang="en-US" sz="4000" b="1">
              <a:latin typeface="方正苏新诗柳楷简体" panose="02000000000000000000" charset="-122"/>
              <a:ea typeface="方正苏新诗柳楷简体" panose="02000000000000000000" charset="-122"/>
            </a:endParaRPr>
          </a:p>
        </p:txBody>
      </p:sp>
      <p:sp>
        <p:nvSpPr>
          <p:cNvPr id="4" name="文本框 3"/>
          <p:cNvSpPr txBox="1"/>
          <p:nvPr/>
        </p:nvSpPr>
        <p:spPr>
          <a:xfrm>
            <a:off x="0" y="1141095"/>
            <a:ext cx="2159000" cy="953135"/>
          </a:xfrm>
          <a:prstGeom prst="rect">
            <a:avLst/>
          </a:prstGeom>
          <a:noFill/>
        </p:spPr>
        <p:txBody>
          <a:bodyPr wrap="square" rtlCol="0">
            <a:spAutoFit/>
          </a:bodyPr>
          <a:lstStyle/>
          <a:p>
            <a:r>
              <a:rPr lang="en-US" altLang="zh-CN" sz="2800">
                <a:latin typeface="方正瘦金书简体加粗" panose="02010600010101010101" charset="-122"/>
                <a:ea typeface="方正瘦金书简体加粗" panose="02010600010101010101" charset="-122"/>
              </a:rPr>
              <a:t>column</a:t>
            </a:r>
            <a:r>
              <a:rPr lang="zh-CN" altLang="en-US" sz="2800">
                <a:latin typeface="方正瘦金书简体加粗" panose="02010600010101010101" charset="-122"/>
                <a:ea typeface="方正瘦金书简体加粗" panose="02010600010101010101" charset="-122"/>
              </a:rPr>
              <a:t>立柱</a:t>
            </a:r>
            <a:endParaRPr lang="zh-CN" altLang="en-US" sz="2800">
              <a:latin typeface="方正瘦金书简体加粗" panose="02010600010101010101" charset="-122"/>
              <a:ea typeface="方正瘦金书简体加粗" panose="02010600010101010101" charset="-122"/>
            </a:endParaRPr>
          </a:p>
          <a:p>
            <a:r>
              <a:rPr lang="en-US" altLang="zh-CN" sz="2800">
                <a:latin typeface="方正瘦金书简体加粗" panose="02010600010101010101" charset="-122"/>
                <a:ea typeface="方正瘦金书简体加粗" panose="02010600010101010101" charset="-122"/>
              </a:rPr>
              <a:t>beam</a:t>
            </a:r>
            <a:r>
              <a:rPr lang="zh-CN" altLang="en-US" sz="2800">
                <a:latin typeface="方正瘦金书简体加粗" panose="02010600010101010101" charset="-122"/>
                <a:ea typeface="方正瘦金书简体加粗" panose="02010600010101010101" charset="-122"/>
              </a:rPr>
              <a:t>横梁</a:t>
            </a:r>
            <a:endParaRPr lang="zh-CN" altLang="en-US" sz="2800">
              <a:latin typeface="方正瘦金书简体加粗" panose="02010600010101010101" charset="-122"/>
              <a:ea typeface="方正瘦金书简体加粗" panose="02010600010101010101" charset="-122"/>
            </a:endParaRPr>
          </a:p>
        </p:txBody>
      </p:sp>
      <p:sp>
        <p:nvSpPr>
          <p:cNvPr id="5" name="右大括号 4"/>
          <p:cNvSpPr/>
          <p:nvPr/>
        </p:nvSpPr>
        <p:spPr>
          <a:xfrm>
            <a:off x="1945005" y="1395095"/>
            <a:ext cx="117475" cy="568960"/>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2000"/>
          </a:p>
        </p:txBody>
      </p:sp>
      <p:sp>
        <p:nvSpPr>
          <p:cNvPr id="7" name="文本框 6"/>
          <p:cNvSpPr txBox="1"/>
          <p:nvPr/>
        </p:nvSpPr>
        <p:spPr>
          <a:xfrm>
            <a:off x="2279650" y="1141095"/>
            <a:ext cx="1682750" cy="1568450"/>
          </a:xfrm>
          <a:prstGeom prst="rect">
            <a:avLst/>
          </a:prstGeom>
          <a:noFill/>
        </p:spPr>
        <p:txBody>
          <a:bodyPr wrap="square" rtlCol="0">
            <a:spAutoFit/>
          </a:bodyPr>
          <a:lstStyle/>
          <a:p>
            <a:r>
              <a:rPr lang="zh-CN" altLang="en-US" sz="3200">
                <a:latin typeface="方正瘦金书简体加粗" panose="02010600010101010101" charset="-122"/>
                <a:ea typeface="方正瘦金书简体加粗" panose="02010600010101010101" charset="-122"/>
              </a:rPr>
              <a:t>Load-bearing frame</a:t>
            </a:r>
            <a:endParaRPr lang="zh-CN" altLang="en-US" sz="3200">
              <a:latin typeface="方正瘦金书简体加粗" panose="02010600010101010101" charset="-122"/>
              <a:ea typeface="方正瘦金书简体加粗" panose="02010600010101010101" charset="-122"/>
            </a:endParaRPr>
          </a:p>
        </p:txBody>
      </p:sp>
      <p:sp>
        <p:nvSpPr>
          <p:cNvPr id="9" name="文本框 8"/>
          <p:cNvSpPr txBox="1"/>
          <p:nvPr>
            <p:custDataLst>
              <p:tags r:id="rId2"/>
            </p:custDataLst>
          </p:nvPr>
        </p:nvSpPr>
        <p:spPr>
          <a:xfrm>
            <a:off x="7540625" y="631190"/>
            <a:ext cx="4652010" cy="5939155"/>
          </a:xfrm>
          <a:prstGeom prst="rect">
            <a:avLst/>
          </a:prstGeom>
          <a:noFill/>
        </p:spPr>
        <p:txBody>
          <a:bodyPr wrap="square" rtlCol="0">
            <a:spAutoFit/>
          </a:bodyPr>
          <a:p>
            <a:r>
              <a:rPr lang="en-US" altLang="zh-CN" sz="2000">
                <a:latin typeface="方正瘦金书简体加粗" panose="02010600010101010101" charset="-122"/>
                <a:ea typeface="方正瘦金书简体加粗" panose="02010600010101010101" charset="-122"/>
              </a:rPr>
              <a:t>Column: Columns are vertical support elements, usually made of wood. They extend directly upwards from the ground to support the beams and roof structures above. </a:t>
            </a:r>
            <a:endParaRPr lang="en-US" altLang="zh-CN" sz="2000">
              <a:latin typeface="方正瘦金书简体加粗" panose="02010600010101010101" charset="-122"/>
              <a:ea typeface="方正瘦金书简体加粗" panose="02010600010101010101" charset="-122"/>
            </a:endParaRPr>
          </a:p>
          <a:p>
            <a:endParaRPr lang="en-US" altLang="zh-CN" sz="2000">
              <a:latin typeface="方正瘦金书简体加粗" panose="02010600010101010101" charset="-122"/>
              <a:ea typeface="方正瘦金书简体加粗" panose="02010600010101010101" charset="-122"/>
            </a:endParaRPr>
          </a:p>
          <a:p>
            <a:r>
              <a:rPr lang="en-US" altLang="zh-CN" sz="2000">
                <a:latin typeface="方正瘦金书简体加粗" panose="02010600010101010101" charset="-122"/>
                <a:ea typeface="方正瘦金书简体加粗" panose="02010600010101010101" charset="-122"/>
                <a:sym typeface="+mn-ea"/>
              </a:rPr>
              <a:t>Beam</a:t>
            </a:r>
            <a:r>
              <a:rPr lang="en-US" altLang="zh-CN" sz="2000">
                <a:latin typeface="方正瘦金书简体加粗" panose="02010600010101010101" charset="-122"/>
                <a:ea typeface="方正瘦金书简体加粗" panose="02010600010101010101" charset="-122"/>
              </a:rPr>
              <a:t>: Beams are horizontal structural elements that span between columns to support the weight of the roof and upper floors. </a:t>
            </a:r>
            <a:endParaRPr lang="en-US" altLang="zh-CN" sz="2000">
              <a:latin typeface="方正瘦金书简体加粗" panose="02010600010101010101" charset="-122"/>
              <a:ea typeface="方正瘦金书简体加粗" panose="02010600010101010101" charset="-122"/>
            </a:endParaRPr>
          </a:p>
          <a:p>
            <a:endParaRPr lang="en-US" altLang="zh-CN" sz="2000">
              <a:latin typeface="方正瘦金书简体加粗" panose="02010600010101010101" charset="-122"/>
              <a:ea typeface="方正瘦金书简体加粗" panose="02010600010101010101" charset="-122"/>
            </a:endParaRPr>
          </a:p>
          <a:p>
            <a:r>
              <a:rPr lang="en-US" altLang="zh-CN" sz="2000">
                <a:latin typeface="方正瘦金书简体加粗" panose="02010600010101010101" charset="-122"/>
                <a:ea typeface="方正瘦金书简体加粗" panose="02010600010101010101" charset="-122"/>
              </a:rPr>
              <a:t>Load-bearing Frame: A load-bearing frame is a framework composed of columns and beams. </a:t>
            </a:r>
            <a:endParaRPr lang="en-US" altLang="zh-CN" sz="2000">
              <a:latin typeface="方正瘦金书简体加粗" panose="02010600010101010101" charset="-122"/>
              <a:ea typeface="方正瘦金书简体加粗" panose="02010600010101010101" charset="-122"/>
            </a:endParaRPr>
          </a:p>
          <a:p>
            <a:endParaRPr lang="en-US" altLang="zh-CN" sz="2000">
              <a:latin typeface="方正瘦金书简体加粗" panose="02010600010101010101" charset="-122"/>
              <a:ea typeface="方正瘦金书简体加粗" panose="02010600010101010101" charset="-122"/>
            </a:endParaRPr>
          </a:p>
          <a:p>
            <a:r>
              <a:rPr lang="en-US" altLang="zh-CN" sz="2000" b="1" i="1">
                <a:latin typeface="方正瘦金书简体加粗" panose="02010600010101010101" charset="-122"/>
                <a:ea typeface="方正瘦金书简体加粗" panose="02010600010101010101" charset="-122"/>
              </a:rPr>
              <a:t>In traditional architecture, this method showcases the beauty and practicality of wood, while also adhering to principles of natural harmony and design.</a:t>
            </a:r>
            <a:endParaRPr lang="en-US" altLang="zh-CN" sz="2000" b="1" i="1">
              <a:latin typeface="方正瘦金书简体加粗" panose="02010600010101010101" charset="-122"/>
              <a:ea typeface="方正瘦金书简体加粗" panose="02010600010101010101" charset="-122"/>
            </a:endParaRPr>
          </a:p>
        </p:txBody>
      </p:sp>
      <p:sp>
        <p:nvSpPr>
          <p:cNvPr id="8" name="文本框 7"/>
          <p:cNvSpPr txBox="1"/>
          <p:nvPr/>
        </p:nvSpPr>
        <p:spPr>
          <a:xfrm>
            <a:off x="4471670" y="4451985"/>
            <a:ext cx="6096000" cy="398780"/>
          </a:xfrm>
          <a:prstGeom prst="rect">
            <a:avLst/>
          </a:prstGeom>
          <a:noFill/>
        </p:spPr>
        <p:txBody>
          <a:bodyPr wrap="square" rtlCol="0" anchor="t">
            <a:spAutoFit/>
          </a:bodyPr>
          <a:p>
            <a:r>
              <a:rPr lang="en-US" altLang="zh-CN" sz="2000">
                <a:solidFill>
                  <a:srgbClr val="FF0000"/>
                </a:solidFill>
                <a:latin typeface="方正瘦金书简体加粗" panose="02010600010101010101" charset="-122"/>
                <a:ea typeface="方正瘦金书简体加粗" panose="02010600010101010101" charset="-122"/>
                <a:sym typeface="+mn-ea"/>
              </a:rPr>
              <a:t>Column</a:t>
            </a:r>
            <a:endParaRPr lang="en-US" altLang="zh-CN" sz="2000">
              <a:solidFill>
                <a:srgbClr val="FF0000"/>
              </a:solidFill>
              <a:latin typeface="方正瘦金书简体加粗" panose="02010600010101010101" charset="-122"/>
              <a:ea typeface="方正瘦金书简体加粗" panose="02010600010101010101" charset="-122"/>
              <a:sym typeface="+mn-ea"/>
            </a:endParaRPr>
          </a:p>
        </p:txBody>
      </p:sp>
      <p:sp>
        <p:nvSpPr>
          <p:cNvPr id="10" name="文本框 9"/>
          <p:cNvSpPr txBox="1"/>
          <p:nvPr/>
        </p:nvSpPr>
        <p:spPr>
          <a:xfrm>
            <a:off x="5454650" y="2310765"/>
            <a:ext cx="6096000" cy="398780"/>
          </a:xfrm>
          <a:prstGeom prst="rect">
            <a:avLst/>
          </a:prstGeom>
          <a:noFill/>
        </p:spPr>
        <p:txBody>
          <a:bodyPr wrap="square" rtlCol="0" anchor="t">
            <a:spAutoFit/>
          </a:bodyPr>
          <a:p>
            <a:r>
              <a:rPr lang="en-US" altLang="zh-CN" sz="2000">
                <a:solidFill>
                  <a:srgbClr val="FF0000"/>
                </a:solidFill>
                <a:latin typeface="方正瘦金书简体加粗" panose="02010600010101010101" charset="-122"/>
                <a:ea typeface="方正瘦金书简体加粗" panose="02010600010101010101" charset="-122"/>
                <a:sym typeface="+mn-ea"/>
              </a:rPr>
              <a:t>Beam</a:t>
            </a:r>
            <a:endParaRPr lang="en-US" altLang="zh-CN" sz="2000">
              <a:solidFill>
                <a:srgbClr val="FF0000"/>
              </a:solidFill>
              <a:latin typeface="方正瘦金书简体加粗" panose="02010600010101010101" charset="-122"/>
              <a:ea typeface="方正瘦金书简体加粗" panose="02010600010101010101" charset="-122"/>
              <a:sym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ldLvl="0" animBg="1"/>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timg (4)"/>
          <p:cNvPicPr>
            <a:picLocks noChangeAspect="1"/>
          </p:cNvPicPr>
          <p:nvPr/>
        </p:nvPicPr>
        <p:blipFill>
          <a:blip r:embed="rId1"/>
          <a:stretch>
            <a:fillRect/>
          </a:stretch>
        </p:blipFill>
        <p:spPr>
          <a:xfrm>
            <a:off x="6645910" y="-60960"/>
            <a:ext cx="5537200" cy="5793105"/>
          </a:xfrm>
          <a:prstGeom prst="rect">
            <a:avLst/>
          </a:prstGeom>
        </p:spPr>
      </p:pic>
      <p:pic>
        <p:nvPicPr>
          <p:cNvPr id="28676" name="图片 31747" descr="2006428171543872"/>
          <p:cNvPicPr>
            <a:picLocks noChangeAspect="1"/>
          </p:cNvPicPr>
          <p:nvPr/>
        </p:nvPicPr>
        <p:blipFill>
          <a:blip r:embed="rId2"/>
          <a:stretch>
            <a:fillRect/>
          </a:stretch>
        </p:blipFill>
        <p:spPr>
          <a:xfrm>
            <a:off x="5111750" y="3329940"/>
            <a:ext cx="3566795" cy="2259330"/>
          </a:xfrm>
          <a:prstGeom prst="rect">
            <a:avLst/>
          </a:prstGeom>
          <a:noFill/>
          <a:ln w="76200" cap="flat" cmpd="sng">
            <a:solidFill>
              <a:srgbClr val="000000"/>
            </a:solidFill>
            <a:prstDash val="solid"/>
            <a:miter/>
            <a:headEnd type="none" w="med" len="med"/>
            <a:tailEnd type="none" w="med" len="med"/>
          </a:ln>
        </p:spPr>
      </p:pic>
      <p:sp>
        <p:nvSpPr>
          <p:cNvPr id="28675" name="矩形 31746"/>
          <p:cNvSpPr/>
          <p:nvPr/>
        </p:nvSpPr>
        <p:spPr>
          <a:xfrm>
            <a:off x="401955" y="4302125"/>
            <a:ext cx="4545330" cy="768350"/>
          </a:xfrm>
          <a:prstGeom prst="rect">
            <a:avLst/>
          </a:prstGeom>
          <a:noFill/>
          <a:ln w="9525">
            <a:noFill/>
          </a:ln>
        </p:spPr>
        <p:txBody>
          <a:bodyPr wrap="square" anchor="t">
            <a:spAutoFit/>
          </a:bodyPr>
          <a:lstStyle/>
          <a:p>
            <a:r>
              <a:rPr lang="en-US" altLang="zh-CN" sz="4400" b="1">
                <a:solidFill>
                  <a:schemeClr val="tx1"/>
                </a:solidFill>
                <a:latin typeface="方正苏新诗柳楷简体" panose="02000000000000000000" charset="-122"/>
                <a:ea typeface="方正苏新诗柳楷简体" panose="02000000000000000000" charset="-122"/>
              </a:rPr>
              <a:t>4 Dou Gong</a:t>
            </a:r>
            <a:r>
              <a:rPr lang="zh-CN" altLang="en-US" sz="4400" b="1">
                <a:solidFill>
                  <a:schemeClr val="tx1"/>
                </a:solidFill>
                <a:latin typeface="方正苏新诗柳楷简体" panose="02000000000000000000" charset="-122"/>
                <a:ea typeface="方正苏新诗柳楷简体" panose="02000000000000000000" charset="-122"/>
              </a:rPr>
              <a:t>斗拱</a:t>
            </a:r>
            <a:endParaRPr lang="zh-CN" altLang="en-US" sz="4400" b="1">
              <a:solidFill>
                <a:schemeClr val="tx1"/>
              </a:solidFill>
              <a:latin typeface="方正苏新诗柳楷简体" panose="02000000000000000000" charset="-122"/>
              <a:ea typeface="方正苏新诗柳楷简体" panose="02000000000000000000" charset="-122"/>
            </a:endParaRPr>
          </a:p>
        </p:txBody>
      </p:sp>
      <p:pic>
        <p:nvPicPr>
          <p:cNvPr id="151" name="图片 150"/>
          <p:cNvPicPr>
            <a:picLocks noChangeAspect="1"/>
          </p:cNvPicPr>
          <p:nvPr/>
        </p:nvPicPr>
        <p:blipFill>
          <a:blip r:embed="rId3">
            <a:extLst>
              <a:ext uri="{28A0092B-C50C-407E-A947-70E740481C1C}">
                <a14:useLocalDpi xmlns:a14="http://schemas.microsoft.com/office/drawing/2010/main" val="0"/>
              </a:ext>
            </a:extLst>
          </a:blip>
          <a:srcRect b="69058"/>
          <a:stretch>
            <a:fillRect/>
          </a:stretch>
        </p:blipFill>
        <p:spPr>
          <a:xfrm>
            <a:off x="0" y="5732154"/>
            <a:ext cx="12192000" cy="1125846"/>
          </a:xfrm>
          <a:prstGeom prst="rect">
            <a:avLst/>
          </a:prstGeom>
        </p:spPr>
      </p:pic>
      <p:sp>
        <p:nvSpPr>
          <p:cNvPr id="2" name="文本框 1"/>
          <p:cNvSpPr txBox="1"/>
          <p:nvPr/>
        </p:nvSpPr>
        <p:spPr>
          <a:xfrm>
            <a:off x="401955" y="250825"/>
            <a:ext cx="6096000" cy="2553335"/>
          </a:xfrm>
          <a:prstGeom prst="rect">
            <a:avLst/>
          </a:prstGeom>
          <a:noFill/>
        </p:spPr>
        <p:txBody>
          <a:bodyPr wrap="square" rtlCol="0" anchor="t">
            <a:spAutoFit/>
          </a:bodyPr>
          <a:p>
            <a:r>
              <a:rPr lang="en-US" altLang="zh-CN" sz="2000">
                <a:latin typeface="方正瘦金书简体加粗" panose="02010600010101010101" charset="-122"/>
                <a:ea typeface="方正瘦金书简体加粗" panose="02010600010101010101" charset="-122"/>
                <a:sym typeface="+mn-ea"/>
              </a:rPr>
              <a:t>Dou Gong,  is a distinctive architectural element in traditional Chinese architecture, commonly found at the corners of roofs and significant structural junctions. </a:t>
            </a:r>
            <a:endParaRPr lang="en-US" altLang="zh-CN" sz="2000">
              <a:latin typeface="方正瘦金书简体加粗" panose="02010600010101010101" charset="-122"/>
              <a:ea typeface="方正瘦金书简体加粗" panose="02010600010101010101" charset="-122"/>
              <a:sym typeface="+mn-ea"/>
            </a:endParaRPr>
          </a:p>
          <a:p>
            <a:endParaRPr lang="en-US" altLang="zh-CN" sz="2000">
              <a:latin typeface="方正瘦金书简体加粗" panose="02010600010101010101" charset="-122"/>
              <a:ea typeface="方正瘦金书简体加粗" panose="02010600010101010101" charset="-122"/>
              <a:sym typeface="+mn-ea"/>
            </a:endParaRPr>
          </a:p>
          <a:p>
            <a:r>
              <a:rPr lang="en-US" altLang="zh-CN" sz="2000">
                <a:latin typeface="方正瘦金书简体加粗" panose="02010600010101010101" charset="-122"/>
                <a:ea typeface="方正瘦金书简体加粗" panose="02010600010101010101" charset="-122"/>
                <a:sym typeface="+mn-ea"/>
              </a:rPr>
              <a:t>Dou Gong consists of a series of interlocking wooden brackets, stacking one upon another to form a structure that serves both supportive and decorative purposes.</a:t>
            </a:r>
            <a:endParaRPr lang="en-US" altLang="zh-CN" sz="2000">
              <a:latin typeface="方正瘦金书简体加粗" panose="02010600010101010101" charset="-122"/>
              <a:ea typeface="方正瘦金书简体加粗" panose="02010600010101010101" charset="-122"/>
              <a:sym typeface="+mn-ea"/>
            </a:endParaRPr>
          </a:p>
          <a:p>
            <a:endParaRPr lang="en-US" altLang="zh-CN" sz="2000">
              <a:latin typeface="方正瘦金书简体加粗" panose="02010600010101010101" charset="-122"/>
              <a:ea typeface="方正瘦金书简体加粗" panose="02010600010101010101" charset="-122"/>
              <a:sym typeface="+mn-ea"/>
            </a:endParaRPr>
          </a:p>
        </p:txBody>
      </p:sp>
    </p:spTree>
  </p:cSld>
  <p:clrMapOvr>
    <a:masterClrMapping/>
  </p:clrMapOvr>
  <p:transition>
    <p:random/>
  </p:transition>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UNIT_PLACING_PICTURE_USER_VIEWPORT" val="{&quot;height&quot;:10800,&quot;width&quot;:16359}"/>
</p:tagLst>
</file>

<file path=ppt/tags/tag13.xml><?xml version="1.0" encoding="utf-8"?>
<p:tagLst xmlns:p="http://schemas.openxmlformats.org/presentationml/2006/main">
  <p:tag name="KSO_WM_UNIT_PLACING_PICTURE_USER_VIEWPORT" val="{&quot;height&quot;:8303.206299212598,&quot;width&quot;:19200}"/>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方正小标宋简体"/>
        <a:ea typeface="方正小标宋简体"/>
        <a:cs typeface="Arial"/>
      </a:majorFont>
      <a:minorFont>
        <a:latin typeface="微软雅黑 Light"/>
        <a:ea typeface="微软雅黑 Light"/>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6565</Words>
  <Application>WPS 文字</Application>
  <PresentationFormat/>
  <Paragraphs>252</Paragraphs>
  <Slides>23</Slides>
  <Notes>0</Notes>
  <HiddenSlides>0</HiddenSlides>
  <MMClips>0</MMClips>
  <ScaleCrop>false</ScaleCrop>
  <HeadingPairs>
    <vt:vector size="6" baseType="variant">
      <vt:variant>
        <vt:lpstr>已用的字体</vt:lpstr>
      </vt:variant>
      <vt:variant>
        <vt:i4>39</vt:i4>
      </vt:variant>
      <vt:variant>
        <vt:lpstr>主题</vt:lpstr>
      </vt:variant>
      <vt:variant>
        <vt:i4>2</vt:i4>
      </vt:variant>
      <vt:variant>
        <vt:lpstr>幻灯片标题</vt:lpstr>
      </vt:variant>
      <vt:variant>
        <vt:i4>23</vt:i4>
      </vt:variant>
    </vt:vector>
  </HeadingPairs>
  <TitlesOfParts>
    <vt:vector size="64" baseType="lpstr">
      <vt:lpstr>Arial</vt:lpstr>
      <vt:lpstr>宋体</vt:lpstr>
      <vt:lpstr>Wingdings</vt:lpstr>
      <vt:lpstr>Arial</vt:lpstr>
      <vt:lpstr>余生温柔都给你</vt:lpstr>
      <vt:lpstr>冬青黑体简体中文</vt:lpstr>
      <vt:lpstr>华文楷体</vt:lpstr>
      <vt:lpstr>微软雅黑 Light</vt:lpstr>
      <vt:lpstr>汉仪中黑KW</vt:lpstr>
      <vt:lpstr>微软雅黑</vt:lpstr>
      <vt:lpstr>方正苏新诗柳楷简体</vt:lpstr>
      <vt:lpstr>汉仪楷体简</vt:lpstr>
      <vt:lpstr>方正瘦金书简体加粗</vt:lpstr>
      <vt:lpstr>华文宋体</vt:lpstr>
      <vt:lpstr>方正隶变_GBK</vt:lpstr>
      <vt:lpstr>楷体</vt:lpstr>
      <vt:lpstr>方正清刻本悦宋简体</vt:lpstr>
      <vt:lpstr>汉仪书宋二KW</vt:lpstr>
      <vt:lpstr>Calibri</vt:lpstr>
      <vt:lpstr>Helvetica Neue</vt:lpstr>
      <vt:lpstr>汉仪旗黑</vt:lpstr>
      <vt:lpstr>宋体</vt:lpstr>
      <vt:lpstr>Arial Unicode MS</vt:lpstr>
      <vt:lpstr>Calibri Light</vt:lpstr>
      <vt:lpstr>报隶-简</vt:lpstr>
      <vt:lpstr>汉仪楷体KW</vt:lpstr>
      <vt:lpstr>DengXian Light</vt:lpstr>
      <vt:lpstr>汉仪中等线KW</vt:lpstr>
      <vt:lpstr>DengXian</vt:lpstr>
      <vt:lpstr>方正小标宋简体</vt:lpstr>
      <vt:lpstr>微软雅黑 Light</vt:lpstr>
      <vt:lpstr>余生温柔都给你</vt:lpstr>
      <vt:lpstr>方正清刻本悦宋简体</vt:lpstr>
      <vt:lpstr>方正瘦金书简体加粗</vt:lpstr>
      <vt:lpstr>方正苏新诗柳楷简体</vt:lpstr>
      <vt:lpstr>方正隶变_GBK</vt:lpstr>
      <vt:lpstr>楷体</vt:lpstr>
      <vt:lpstr>苹方-简</vt:lpstr>
      <vt:lpstr>Times New Roman Regular</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二一教育</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21cnjy.com</dc:creator>
  <cp:keywords>21</cp:keywords>
  <cp:lastModifiedBy>天子笑</cp:lastModifiedBy>
  <cp:revision>8</cp:revision>
  <cp:lastPrinted>2024-06-03T05:26:23Z</cp:lastPrinted>
  <dcterms:created xsi:type="dcterms:W3CDTF">2024-06-03T05:26:23Z</dcterms:created>
  <dcterms:modified xsi:type="dcterms:W3CDTF">2024-06-03T05:26:23Z</dcterms:modified>
  <cp:version>222482876</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2052-6.6.1.8808</vt:lpwstr>
  </property>
  <property fmtid="{D5CDD505-2E9C-101B-9397-08002B2CF9AE}" pid="3" name="ICV">
    <vt:lpwstr>F8FC7F2A91103E64522E5D6603843E77_43</vt:lpwstr>
  </property>
</Properties>
</file>